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574" r:id="rId1"/>
  </p:sldMasterIdLst>
  <p:notesMasterIdLst>
    <p:notesMasterId r:id="rId20"/>
  </p:notesMasterIdLst>
  <p:handoutMasterIdLst>
    <p:handoutMasterId r:id="rId21"/>
  </p:handoutMasterIdLst>
  <p:sldIdLst>
    <p:sldId id="291" r:id="rId2"/>
    <p:sldId id="294" r:id="rId3"/>
    <p:sldId id="274" r:id="rId4"/>
    <p:sldId id="285" r:id="rId5"/>
    <p:sldId id="275" r:id="rId6"/>
    <p:sldId id="280" r:id="rId7"/>
    <p:sldId id="284" r:id="rId8"/>
    <p:sldId id="277" r:id="rId9"/>
    <p:sldId id="281" r:id="rId10"/>
    <p:sldId id="276" r:id="rId11"/>
    <p:sldId id="286" r:id="rId12"/>
    <p:sldId id="287" r:id="rId13"/>
    <p:sldId id="288" r:id="rId14"/>
    <p:sldId id="289" r:id="rId15"/>
    <p:sldId id="295" r:id="rId16"/>
    <p:sldId id="293" r:id="rId17"/>
    <p:sldId id="261" r:id="rId18"/>
    <p:sldId id="260" r:id="rId1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uthenticate and connect with Microsoft Graph" id="{7E829F76-CD83-44A3-B3F7-007301260BD8}">
          <p14:sldIdLst>
            <p14:sldId id="291"/>
            <p14:sldId id="294"/>
          </p14:sldIdLst>
        </p14:section>
        <p14:section name="Protocols in the v2.0 endpoint" id="{028F90B5-6AF9-44A4-84A1-4146B086D76A}">
          <p14:sldIdLst>
            <p14:sldId id="274"/>
            <p14:sldId id="285"/>
            <p14:sldId id="275"/>
            <p14:sldId id="280"/>
            <p14:sldId id="284"/>
            <p14:sldId id="277"/>
            <p14:sldId id="281"/>
            <p14:sldId id="276"/>
            <p14:sldId id="286"/>
            <p14:sldId id="287"/>
            <p14:sldId id="288"/>
            <p14:sldId id="289"/>
            <p14:sldId id="295"/>
          </p14:sldIdLst>
        </p14:section>
        <p14:section name="Summary" id="{0515D85C-C91E-4BDB-B673-651C2D8A364D}">
          <p14:sldIdLst>
            <p14:sldId id="293"/>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787878"/>
    <a:srgbClr val="595959"/>
    <a:srgbClr val="A6A6A6"/>
    <a:srgbClr val="7F7F7F"/>
    <a:srgbClr val="00BCF2"/>
    <a:srgbClr val="FFFFFF"/>
    <a:srgbClr val="000A18"/>
    <a:srgbClr val="BCEEFC"/>
    <a:srgbClr val="FFB6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2207" autoAdjust="0"/>
    <p:restoredTop sz="93633" autoAdjust="0"/>
  </p:normalViewPr>
  <p:slideViewPr>
    <p:cSldViewPr snapToGrid="0">
      <p:cViewPr varScale="1">
        <p:scale>
          <a:sx n="122" d="100"/>
          <a:sy n="122" d="100"/>
        </p:scale>
        <p:origin x="216" y="928"/>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10/16/17 9:18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10/16/17 9:18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10/16/17 9:18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04796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call to /common/OAuth/v2.0/authorize will pop</a:t>
            </a:r>
            <a:r>
              <a:rPr lang="en-US" baseline="0" dirty="0"/>
              <a:t> up a login screen and request permissions consent.  This is how you sign the user into your application.  The application receives an </a:t>
            </a:r>
            <a:r>
              <a:rPr lang="en-US" baseline="0" dirty="0" err="1"/>
              <a:t>id_token</a:t>
            </a:r>
            <a:r>
              <a:rPr lang="en-US" baseline="0" dirty="0"/>
              <a:t>, which it needs to validate.  </a:t>
            </a:r>
          </a:p>
          <a:p>
            <a:endParaRPr lang="en-US" baseline="0" dirty="0"/>
          </a:p>
          <a:p>
            <a:r>
              <a:rPr lang="en-US" baseline="0" dirty="0"/>
              <a:t>The call to /common/</a:t>
            </a:r>
            <a:r>
              <a:rPr lang="en-US" baseline="0" dirty="0" err="1"/>
              <a:t>Oauth</a:t>
            </a:r>
            <a:r>
              <a:rPr lang="en-US" baseline="0" dirty="0"/>
              <a:t>/v2.0/token retrieves a token to call the Microsoft Graph. Do not need to validate the </a:t>
            </a:r>
            <a:r>
              <a:rPr lang="en-US" baseline="0" dirty="0" err="1"/>
              <a:t>id_token</a:t>
            </a:r>
            <a:r>
              <a:rPr lang="en-US" baseline="0" dirty="0"/>
              <a:t> obtained for the Graph endpoint, the Graph endpoint performs its own </a:t>
            </a:r>
            <a:r>
              <a:rPr lang="en-US" baseline="0" dirty="0" err="1"/>
              <a:t>id_token</a:t>
            </a:r>
            <a:r>
              <a:rPr lang="en-US" baseline="0" dirty="0"/>
              <a:t> validation.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10/16/17 9:18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508762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OpenID</a:t>
            </a:r>
            <a:r>
              <a:rPr lang="en-US" dirty="0"/>
              <a:t> Connect</a:t>
            </a:r>
            <a:r>
              <a:rPr lang="en-US" baseline="0" dirty="0"/>
              <a:t> with an ASP.NET web application. The request to the authorize endpoint includes the client ID. Response includes the </a:t>
            </a:r>
            <a:r>
              <a:rPr lang="en-US" baseline="0" dirty="0" err="1"/>
              <a:t>id_token</a:t>
            </a:r>
            <a:r>
              <a:rPr lang="en-US" baseline="0" dirty="0"/>
              <a:t> and will cause an HTTP POST back to your reply URL. The reply URL must match the reply URL that is configured for the application (you cannot coerce it to reply to a URL that isn’t configured for the application).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10/16/17 9:18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821055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 is that this uses the ASP.NET middleware with the v2 endpoint.</a:t>
            </a:r>
            <a:r>
              <a:rPr lang="en-US" baseline="0" dirty="0"/>
              <a:t> MSAL is not required to sign the user into the application, we can configure the v2.0 endpoint to use with OWIN middleware.</a:t>
            </a:r>
          </a:p>
          <a:p>
            <a:endParaRPr lang="en-US" baseline="0" dirty="0"/>
          </a:p>
          <a:p>
            <a:r>
              <a:rPr lang="en-US" baseline="0" dirty="0"/>
              <a:t>We only need to validate the </a:t>
            </a:r>
            <a:r>
              <a:rPr lang="en-US" baseline="0" dirty="0" err="1"/>
              <a:t>id_token</a:t>
            </a:r>
            <a:r>
              <a:rPr lang="en-US" baseline="0" dirty="0"/>
              <a:t> used to sign the user into the application. We do not validate a token that is used to call a downstream API such as Microsoft Graph.</a:t>
            </a:r>
          </a:p>
          <a:p>
            <a:endParaRPr lang="en-US" baseline="0" dirty="0"/>
          </a:p>
          <a:p>
            <a:r>
              <a:rPr lang="en-US" sz="900" kern="1200" dirty="0">
                <a:solidFill>
                  <a:schemeClr val="tx1"/>
                </a:solidFill>
                <a:latin typeface="Segoe UI Light" pitchFamily="34" charset="0"/>
                <a:ea typeface="+mn-ea"/>
                <a:cs typeface="+mn-cs"/>
              </a:rPr>
              <a:t> // In a real application you would use </a:t>
            </a:r>
            <a:r>
              <a:rPr lang="en-US" sz="900" kern="1200" dirty="0" err="1">
                <a:solidFill>
                  <a:schemeClr val="tx1"/>
                </a:solidFill>
                <a:latin typeface="Segoe UI Light" pitchFamily="34" charset="0"/>
                <a:ea typeface="+mn-ea"/>
                <a:cs typeface="+mn-cs"/>
              </a:rPr>
              <a:t>IssuerValidator</a:t>
            </a:r>
            <a:r>
              <a:rPr lang="en-US" sz="900" kern="1200" dirty="0">
                <a:solidFill>
                  <a:schemeClr val="tx1"/>
                </a:solidFill>
                <a:latin typeface="Segoe UI Light" pitchFamily="34" charset="0"/>
                <a:ea typeface="+mn-ea"/>
                <a:cs typeface="+mn-cs"/>
              </a:rPr>
              <a:t> for additional checks, </a:t>
            </a:r>
          </a:p>
          <a:p>
            <a:r>
              <a:rPr lang="en-US" sz="900" kern="1200" dirty="0">
                <a:solidFill>
                  <a:schemeClr val="tx1"/>
                </a:solidFill>
                <a:latin typeface="Segoe UI Light" pitchFamily="34" charset="0"/>
                <a:ea typeface="+mn-ea"/>
                <a:cs typeface="+mn-cs"/>
              </a:rPr>
              <a:t>                        // like making sure the user's organization has signed up for your app.</a:t>
            </a:r>
          </a:p>
          <a:p>
            <a:r>
              <a:rPr lang="en-US" sz="900" kern="1200" dirty="0">
                <a:solidFill>
                  <a:schemeClr val="tx1"/>
                </a:solidFill>
                <a:latin typeface="Segoe UI Light" pitchFamily="34" charset="0"/>
                <a:ea typeface="+mn-ea"/>
                <a:cs typeface="+mn-cs"/>
              </a:rPr>
              <a:t>                        //     </a:t>
            </a:r>
            <a:r>
              <a:rPr lang="en-US" sz="900" kern="1200" dirty="0" err="1">
                <a:solidFill>
                  <a:schemeClr val="tx1"/>
                </a:solidFill>
                <a:latin typeface="Segoe UI Light" pitchFamily="34" charset="0"/>
                <a:ea typeface="+mn-ea"/>
                <a:cs typeface="+mn-cs"/>
              </a:rPr>
              <a:t>IssuerValidator</a:t>
            </a:r>
            <a:r>
              <a:rPr lang="en-US" sz="900" kern="1200" dirty="0">
                <a:solidFill>
                  <a:schemeClr val="tx1"/>
                </a:solidFill>
                <a:latin typeface="Segoe UI Light" pitchFamily="34" charset="0"/>
                <a:ea typeface="+mn-ea"/>
                <a:cs typeface="+mn-cs"/>
              </a:rPr>
              <a:t> = (issuer, token, </a:t>
            </a:r>
            <a:r>
              <a:rPr lang="en-US" sz="900" kern="1200" dirty="0" err="1">
                <a:solidFill>
                  <a:schemeClr val="tx1"/>
                </a:solidFill>
                <a:latin typeface="Segoe UI Light" pitchFamily="34" charset="0"/>
                <a:ea typeface="+mn-ea"/>
                <a:cs typeface="+mn-cs"/>
              </a:rPr>
              <a:t>tvp</a:t>
            </a:r>
            <a:r>
              <a:rPr lang="en-US" sz="900" kern="1200" dirty="0">
                <a:solidFill>
                  <a:schemeClr val="tx1"/>
                </a:solidFill>
                <a:latin typeface="Segoe UI Light" pitchFamily="34" charset="0"/>
                <a:ea typeface="+mn-ea"/>
                <a:cs typeface="+mn-cs"/>
              </a:rPr>
              <a:t>) =&gt;</a:t>
            </a:r>
          </a:p>
          <a:p>
            <a:r>
              <a:rPr lang="en-US" sz="900" kern="1200" dirty="0">
                <a:solidFill>
                  <a:schemeClr val="tx1"/>
                </a:solidFill>
                <a:latin typeface="Segoe UI Light" pitchFamily="34" charset="0"/>
                <a:ea typeface="+mn-ea"/>
                <a:cs typeface="+mn-cs"/>
              </a:rPr>
              <a:t>                        //     {</a:t>
            </a:r>
          </a:p>
          <a:p>
            <a:r>
              <a:rPr lang="en-US" sz="900" kern="1200" dirty="0">
                <a:solidFill>
                  <a:schemeClr val="tx1"/>
                </a:solidFill>
                <a:latin typeface="Segoe UI Light" pitchFamily="34" charset="0"/>
                <a:ea typeface="+mn-ea"/>
                <a:cs typeface="+mn-cs"/>
              </a:rPr>
              <a:t>                        //         if (</a:t>
            </a:r>
            <a:r>
              <a:rPr lang="en-US" sz="900" kern="1200" dirty="0" err="1">
                <a:solidFill>
                  <a:schemeClr val="tx1"/>
                </a:solidFill>
                <a:latin typeface="Segoe UI Light" pitchFamily="34" charset="0"/>
                <a:ea typeface="+mn-ea"/>
                <a:cs typeface="+mn-cs"/>
              </a:rPr>
              <a:t>MyCustomTenantValidation</a:t>
            </a:r>
            <a:r>
              <a:rPr lang="en-US" sz="900" kern="1200" dirty="0">
                <a:solidFill>
                  <a:schemeClr val="tx1"/>
                </a:solidFill>
                <a:latin typeface="Segoe UI Light" pitchFamily="34" charset="0"/>
                <a:ea typeface="+mn-ea"/>
                <a:cs typeface="+mn-cs"/>
              </a:rPr>
              <a:t>(issuer)) </a:t>
            </a:r>
          </a:p>
          <a:p>
            <a:r>
              <a:rPr lang="en-US" sz="900" kern="1200" dirty="0">
                <a:solidFill>
                  <a:schemeClr val="tx1"/>
                </a:solidFill>
                <a:latin typeface="Segoe UI Light" pitchFamily="34" charset="0"/>
                <a:ea typeface="+mn-ea"/>
                <a:cs typeface="+mn-cs"/>
              </a:rPr>
              <a:t>                        //             return issuer;</a:t>
            </a:r>
          </a:p>
          <a:p>
            <a:r>
              <a:rPr lang="en-US" sz="900" kern="1200" dirty="0">
                <a:solidFill>
                  <a:schemeClr val="tx1"/>
                </a:solidFill>
                <a:latin typeface="Segoe UI Light" pitchFamily="34" charset="0"/>
                <a:ea typeface="+mn-ea"/>
                <a:cs typeface="+mn-cs"/>
              </a:rPr>
              <a:t>                        //         else</a:t>
            </a:r>
          </a:p>
          <a:p>
            <a:r>
              <a:rPr lang="en-US" sz="900" kern="1200" dirty="0">
                <a:solidFill>
                  <a:schemeClr val="tx1"/>
                </a:solidFill>
                <a:latin typeface="Segoe UI Light" pitchFamily="34" charset="0"/>
                <a:ea typeface="+mn-ea"/>
                <a:cs typeface="+mn-cs"/>
              </a:rPr>
              <a:t>                        //             throw new </a:t>
            </a:r>
            <a:r>
              <a:rPr lang="en-US" sz="900" kern="1200" dirty="0" err="1">
                <a:solidFill>
                  <a:schemeClr val="tx1"/>
                </a:solidFill>
                <a:latin typeface="Segoe UI Light" pitchFamily="34" charset="0"/>
                <a:ea typeface="+mn-ea"/>
                <a:cs typeface="+mn-cs"/>
              </a:rPr>
              <a:t>SecurityTokenInvalidIssuerException</a:t>
            </a:r>
            <a:r>
              <a:rPr lang="en-US" sz="900" kern="1200" dirty="0">
                <a:solidFill>
                  <a:schemeClr val="tx1"/>
                </a:solidFill>
                <a:latin typeface="Segoe UI Light" pitchFamily="34" charset="0"/>
                <a:ea typeface="+mn-ea"/>
                <a:cs typeface="+mn-cs"/>
              </a:rPr>
              <a:t>("Invalid issuer");</a:t>
            </a:r>
          </a:p>
          <a:p>
            <a:r>
              <a:rPr lang="en-US" sz="900" kern="1200" dirty="0">
                <a:solidFill>
                  <a:schemeClr val="tx1"/>
                </a:solidFill>
                <a:latin typeface="Segoe UI Light" pitchFamily="34" charset="0"/>
                <a:ea typeface="+mn-ea"/>
                <a:cs typeface="+mn-cs"/>
              </a:rPr>
              <a:t>                        //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10/16/17 9:18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7568484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user is signed</a:t>
            </a:r>
            <a:r>
              <a:rPr lang="en-US" baseline="0" dirty="0"/>
              <a:t> in via the OWIN middleware, the application then uses MSAL to call a downstream API such as Microsoft Graph API. </a:t>
            </a:r>
          </a:p>
          <a:p>
            <a:endParaRPr lang="en-US" baseline="0" dirty="0"/>
          </a:p>
          <a:p>
            <a:r>
              <a:rPr lang="en-US" baseline="0" dirty="0"/>
              <a:t>The </a:t>
            </a:r>
            <a:r>
              <a:rPr lang="en-US" baseline="0" dirty="0" err="1"/>
              <a:t>OpenID</a:t>
            </a:r>
            <a:r>
              <a:rPr lang="en-US" baseline="0" dirty="0"/>
              <a:t> Connect middleware receives a code as part of the </a:t>
            </a:r>
            <a:r>
              <a:rPr lang="en-US" baseline="0" dirty="0" err="1"/>
              <a:t>Oauth</a:t>
            </a:r>
            <a:r>
              <a:rPr lang="en-US" baseline="0" dirty="0"/>
              <a:t> flow. MSAL redeems this code using the </a:t>
            </a:r>
            <a:r>
              <a:rPr lang="en-US" baseline="0" dirty="0" err="1"/>
              <a:t>AcquireTokenByAuthorizationCodeAsync</a:t>
            </a:r>
            <a:r>
              <a:rPr lang="en-US" baseline="0" dirty="0"/>
              <a:t> method, obtaining a token using the scopes provided.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10/16/17 9:18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898583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10/16/17 9:18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50142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10/16/17 9:18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79566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10/16/17 9:18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10/16/17 9:18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10/16/17 9:18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09829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call to /common/OAuth/v2.0/authorize will pop</a:t>
            </a:r>
            <a:r>
              <a:rPr lang="en-US" baseline="0" dirty="0"/>
              <a:t> up a login screen and request permissions consent. </a:t>
            </a:r>
          </a:p>
          <a:p>
            <a:endParaRPr lang="en-US" baseline="0" dirty="0"/>
          </a:p>
          <a:p>
            <a:r>
              <a:rPr lang="en-US" baseline="0" dirty="0"/>
              <a:t>It is important to cache the refresh token to request a new access token.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10/16/17 9:18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568523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MSAL</a:t>
            </a:r>
            <a:r>
              <a:rPr lang="en-US" baseline="0" dirty="0"/>
              <a:t> makes it easy to create applications that acquire a token and cache locally. </a:t>
            </a:r>
          </a:p>
          <a:p>
            <a:endParaRPr lang="en-US" baseline="0" dirty="0"/>
          </a:p>
          <a:p>
            <a:r>
              <a:rPr lang="en-US" baseline="0" dirty="0" err="1"/>
              <a:t>AcquireTokenSilentAsync</a:t>
            </a:r>
            <a:r>
              <a:rPr lang="en-US" baseline="0" dirty="0"/>
              <a:t> will look in the cache for an access token that matches the user and scopes you requested. If token isn’t in cache or token is expired, it will attempt to use the refresh token to get a new access token with those scopes.</a:t>
            </a:r>
          </a:p>
          <a:p>
            <a:endParaRPr lang="en-US" baseline="0" dirty="0"/>
          </a:p>
          <a:p>
            <a:r>
              <a:rPr lang="en-US" baseline="0" dirty="0"/>
              <a:t>Notice the scopes are not a fully qualified URI as mentioned previously. Microsoft Graph applications can use a shorthand version.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10/16/17 9:18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964058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JavaScript applications using the v2 endpoint work similarly</a:t>
            </a:r>
            <a:r>
              <a:rPr lang="en-US" baseline="0" dirty="0"/>
              <a:t> to other types of applications, but use a flow type called “implicit flow”.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The call to /common/OAuth/v2.0/authorize will pop</a:t>
            </a:r>
            <a:r>
              <a:rPr lang="en-US" baseline="0" dirty="0"/>
              <a:t> up a login screen and request permissions consent.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The access token is returned as part of the HTTP response.</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The MSAL library handles the hidden sign-in request upon expiration, this is transparent to the user.</a:t>
            </a: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10/16/17 9:18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803775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implicit flow will cause an HTTP 302</a:t>
            </a:r>
            <a:r>
              <a:rPr lang="en-US" baseline="0" dirty="0"/>
              <a:t> redirect with the access token in the request.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10/16/17 9:18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802343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code for a JavaScript</a:t>
            </a:r>
            <a:r>
              <a:rPr lang="en-US" baseline="0" dirty="0"/>
              <a:t> application is very similar to code used for mobile and native applications. We first attempt to acquire the token silently, and if that fails we prompt the user.  </a:t>
            </a:r>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10/16/17 9:18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037103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Daemon,</a:t>
            </a:r>
            <a:r>
              <a:rPr lang="en-US" b="1" baseline="0" dirty="0"/>
              <a:t> server to server, or </a:t>
            </a:r>
            <a:r>
              <a:rPr lang="en-US" b="1" dirty="0"/>
              <a:t>“headless” applications</a:t>
            </a:r>
          </a:p>
          <a:p>
            <a:r>
              <a:rPr lang="en-US" b="0" dirty="0"/>
              <a:t>Examples are applications</a:t>
            </a:r>
            <a:r>
              <a:rPr lang="en-US" b="0" baseline="0" dirty="0"/>
              <a:t> that run on a scheduled basis and do not have an interactive user. An admin still needs to grant consent to the app.</a:t>
            </a:r>
          </a:p>
          <a:p>
            <a:endParaRPr lang="en-US" b="0" dirty="0"/>
          </a:p>
          <a:p>
            <a:r>
              <a:rPr lang="en-US" b="1" dirty="0"/>
              <a:t>Example of requesting admin consent:</a:t>
            </a:r>
          </a:p>
          <a:p>
            <a:r>
              <a:rPr lang="en-US" dirty="0"/>
              <a:t>https://login.microsoftonline.com/common/adminconsent?client_id=6731de76-14a6-49ae-97bc-6eba6914391e&amp;state=12345&amp;redirect_uri=http://localhost/myapp/permissions</a:t>
            </a:r>
          </a:p>
          <a:p>
            <a:endParaRPr lang="en-US" dirty="0"/>
          </a:p>
          <a:p>
            <a:r>
              <a:rPr lang="en-US" dirty="0"/>
              <a:t>Once an admin has granted consent, there is no more user interaction required. The application provides its client credentials</a:t>
            </a:r>
            <a:r>
              <a:rPr lang="en-US" baseline="0" dirty="0"/>
              <a:t> to obtain a fresh token. </a:t>
            </a:r>
          </a:p>
          <a:p>
            <a:endParaRPr lang="en-US" baseline="0" dirty="0"/>
          </a:p>
          <a:p>
            <a:r>
              <a:rPr lang="en-US" baseline="0" dirty="0"/>
              <a:t>These applications should inspect the </a:t>
            </a:r>
            <a:r>
              <a:rPr lang="en-US" baseline="0" dirty="0" err="1"/>
              <a:t>exp</a:t>
            </a:r>
            <a:r>
              <a:rPr lang="en-US" baseline="0" dirty="0"/>
              <a:t> claim in the token to know when the token will expire.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10/16/17 9:18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128125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previous instances, we used </a:t>
            </a:r>
            <a:r>
              <a:rPr lang="en-US" baseline="0" dirty="0" err="1"/>
              <a:t>PublicClientApplication</a:t>
            </a:r>
            <a:r>
              <a:rPr lang="en-US" baseline="0" dirty="0"/>
              <a:t>, which includes an interactive user. A </a:t>
            </a:r>
            <a:r>
              <a:rPr lang="en-US" baseline="0" dirty="0" err="1"/>
              <a:t>ConfidentialClientApplication</a:t>
            </a:r>
            <a:r>
              <a:rPr lang="en-US" baseline="0" dirty="0"/>
              <a:t> can run without an interactive user, obtaining tokens by providing a secret. </a:t>
            </a:r>
          </a:p>
          <a:p>
            <a:endParaRPr lang="en-US" baseline="0" dirty="0"/>
          </a:p>
          <a:p>
            <a:r>
              <a:rPr lang="en-US" baseline="0" dirty="0"/>
              <a:t>These types of applications require admin consent. Example of admin consent:</a:t>
            </a:r>
          </a:p>
          <a:p>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https://login.microsoftonline.com/common/adminconsent?client_id=6731de76-14a6-49ae-97bc-6eba6914391e&amp;state=12345&amp;redirect_uri=http://localhost/myapp/permissions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10/16/17 9:18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4548071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8196102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226190802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817870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4821626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87549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178744685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1878432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56366251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136942010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77454457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95674970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3628473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8974055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426064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3181373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3" name="Picture 2" descr="A picture containing person, indoor, young, wall&#10;&#10;Description generated with very high confidence">
            <a:extLst>
              <a:ext uri="{FF2B5EF4-FFF2-40B4-BE49-F238E27FC236}">
                <a16:creationId xmlns:a16="http://schemas.microsoft.com/office/drawing/2014/main" id="{0EB3D132-CEB7-434C-9670-9968A19EA903}"/>
              </a:ext>
            </a:extLst>
          </p:cNvPr>
          <p:cNvPicPr>
            <a:picLocks noChangeAspect="1"/>
          </p:cNvPicPr>
          <p:nvPr userDrawn="1"/>
        </p:nvPicPr>
        <p:blipFill>
          <a:blip r:embed="rId2"/>
          <a:stretch>
            <a:fillRect/>
          </a:stretch>
        </p:blipFill>
        <p:spPr>
          <a:xfrm flipH="1">
            <a:off x="1942064" y="0"/>
            <a:ext cx="10494411" cy="6994525"/>
          </a:xfrm>
          <a:prstGeom prst="rect">
            <a:avLst/>
          </a:prstGeom>
        </p:spPr>
      </p:pic>
      <p:sp>
        <p:nvSpPr>
          <p:cNvPr id="7" name="Rectangle 6">
            <a:extLst>
              <a:ext uri="{FF2B5EF4-FFF2-40B4-BE49-F238E27FC236}">
                <a16:creationId xmlns:a16="http://schemas.microsoft.com/office/drawing/2014/main" id="{74934ED9-56E2-4A47-81E4-82A94CE3FF56}"/>
              </a:ext>
            </a:extLst>
          </p:cNvPr>
          <p:cNvSpPr/>
          <p:nvPr userDrawn="1"/>
        </p:nvSpPr>
        <p:spPr bwMode="auto">
          <a:xfrm>
            <a:off x="0" y="0"/>
            <a:ext cx="6550090" cy="6993833"/>
          </a:xfrm>
          <a:prstGeom prst="rect">
            <a:avLst/>
          </a:prstGeom>
          <a:gradFill flip="none" rotWithShape="1">
            <a:gsLst>
              <a:gs pos="31000">
                <a:schemeClr val="tx1"/>
              </a:gs>
              <a:gs pos="68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4413462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207617142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314683120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2387133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49083620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72801260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5554124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4"/>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579252391"/>
      </p:ext>
    </p:extLst>
  </p:cSld>
  <p:clrMap bg1="lt1" tx1="dk1" bg2="lt2" tx2="dk2" accent1="accent1" accent2="accent2" accent3="accent3" accent4="accent4" accent5="accent5" accent6="accent6" hlink="hlink" folHlink="folHlink"/>
  <p:sldLayoutIdLst>
    <p:sldLayoutId id="2147484575" r:id="rId1"/>
    <p:sldLayoutId id="2147484576" r:id="rId2"/>
    <p:sldLayoutId id="2147484578" r:id="rId3"/>
    <p:sldLayoutId id="2147484579" r:id="rId4"/>
    <p:sldLayoutId id="2147484580" r:id="rId5"/>
    <p:sldLayoutId id="2147484581" r:id="rId6"/>
    <p:sldLayoutId id="2147484582" r:id="rId7"/>
    <p:sldLayoutId id="2147484583" r:id="rId8"/>
    <p:sldLayoutId id="2147484584" r:id="rId9"/>
    <p:sldLayoutId id="2147484585" r:id="rId10"/>
    <p:sldLayoutId id="2147484586" r:id="rId11"/>
    <p:sldLayoutId id="2147484587" r:id="rId12"/>
    <p:sldLayoutId id="2147484588" r:id="rId13"/>
    <p:sldLayoutId id="2147484590" r:id="rId14"/>
    <p:sldLayoutId id="2147484593" r:id="rId15"/>
    <p:sldLayoutId id="2147484594" r:id="rId16"/>
    <p:sldLayoutId id="2147484595" r:id="rId17"/>
    <p:sldLayoutId id="2147484596" r:id="rId18"/>
    <p:sldLayoutId id="2147484597" r:id="rId19"/>
    <p:sldLayoutId id="2147484598" r:id="rId20"/>
    <p:sldLayoutId id="2147484599" r:id="rId21"/>
    <p:sldLayoutId id="2147484600" r:id="rId22"/>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hyperlink" Target="https://login.microsoftonline.com/common/oauth2/v2.0/token" TargetMode="Externa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Authenticate and </a:t>
            </a:r>
            <a:br>
              <a:rPr lang="en-US" dirty="0"/>
            </a:br>
            <a:r>
              <a:rPr lang="en-US" dirty="0"/>
              <a:t>connect with </a:t>
            </a:r>
            <a:br>
              <a:rPr lang="en-US" dirty="0"/>
            </a:br>
            <a:r>
              <a:rPr lang="en-US" dirty="0"/>
              <a:t>Microsoft Graph</a:t>
            </a:r>
          </a:p>
        </p:txBody>
      </p:sp>
      <p:sp>
        <p:nvSpPr>
          <p:cNvPr id="5" name="Text Placeholder 4"/>
          <p:cNvSpPr>
            <a:spLocks noGrp="1"/>
          </p:cNvSpPr>
          <p:nvPr>
            <p:ph type="body" sz="quarter" idx="12"/>
          </p:nvPr>
        </p:nvSpPr>
        <p:spPr/>
        <p:txBody>
          <a:bodyPr/>
          <a:lstStyle/>
          <a:p>
            <a:r>
              <a:rPr lang="en-US" dirty="0"/>
              <a:t>Protocols in the v2.0 endpoint</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96FEB6-1A93-4034-83C2-195D878FDF73}"/>
              </a:ext>
            </a:extLst>
          </p:cNvPr>
          <p:cNvSpPr/>
          <p:nvPr/>
        </p:nvSpPr>
        <p:spPr bwMode="auto">
          <a:xfrm>
            <a:off x="0" y="1503947"/>
            <a:ext cx="12436475" cy="4824664"/>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Using MSAL Library with server to server</a:t>
            </a:r>
          </a:p>
        </p:txBody>
      </p:sp>
      <p:sp>
        <p:nvSpPr>
          <p:cNvPr id="3" name="Rectangle 2"/>
          <p:cNvSpPr/>
          <p:nvPr/>
        </p:nvSpPr>
        <p:spPr>
          <a:xfrm>
            <a:off x="417010" y="1651925"/>
            <a:ext cx="11374244" cy="4524315"/>
          </a:xfrm>
          <a:prstGeom prst="rect">
            <a:avLst/>
          </a:prstGeom>
          <a:ln>
            <a:noFill/>
          </a:ln>
        </p:spPr>
        <p:txBody>
          <a:bodyPr wrap="square">
            <a:spAutoFit/>
          </a:bodyPr>
          <a:lstStyle/>
          <a:p>
            <a:r>
              <a:rPr lang="en-US" dirty="0" err="1">
                <a:solidFill>
                  <a:srgbClr val="2B91AF"/>
                </a:solidFill>
                <a:latin typeface="Consolas" panose="020B0609020204030204" pitchFamily="49" charset="0"/>
              </a:rPr>
              <a:t>ConfidentialClientApplication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daemonClient</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ConfidentialClientApplication</a:t>
            </a:r>
            <a:r>
              <a:rPr lang="en-US" dirty="0">
                <a:solidFill>
                  <a:srgbClr val="000000"/>
                </a:solidFill>
                <a:latin typeface="Consolas" panose="020B0609020204030204" pitchFamily="49" charset="0"/>
              </a:rPr>
              <a:t>(</a:t>
            </a:r>
            <a:r>
              <a:rPr lang="en-US" dirty="0" err="1">
                <a:solidFill>
                  <a:srgbClr val="2B91AF"/>
                </a:solidFill>
                <a:latin typeface="Consolas" panose="020B0609020204030204" pitchFamily="49" charset="0"/>
              </a:rPr>
              <a:t>ConfigurationManager</a:t>
            </a:r>
            <a:r>
              <a:rPr lang="en-US" dirty="0" err="1">
                <a:solidFill>
                  <a:srgbClr val="000000"/>
                </a:solidFill>
                <a:latin typeface="Consolas" panose="020B0609020204030204" pitchFamily="49" charset="0"/>
              </a:rPr>
              <a:t>.AppSettings</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clientId</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String</a:t>
            </a:r>
            <a:r>
              <a:rPr lang="en-US" dirty="0" err="1">
                <a:solidFill>
                  <a:srgbClr val="000000"/>
                </a:solidFill>
                <a:latin typeface="Consolas" panose="020B0609020204030204" pitchFamily="49" charset="0"/>
              </a:rPr>
              <a:t>.Format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authorityFormat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tenantId</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ConfigurationManager</a:t>
            </a:r>
            <a:r>
              <a:rPr lang="en-US" dirty="0" err="1">
                <a:solidFill>
                  <a:srgbClr val="000000"/>
                </a:solidFill>
                <a:latin typeface="Consolas" panose="020B0609020204030204" pitchFamily="49" charset="0"/>
              </a:rPr>
              <a:t>.AppSettings</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replyUri</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ClientCredential</a:t>
            </a:r>
            <a:r>
              <a:rPr lang="en-US" dirty="0">
                <a:solidFill>
                  <a:srgbClr val="000000"/>
                </a:solidFill>
                <a:latin typeface="Consolas" panose="020B0609020204030204" pitchFamily="49" charset="0"/>
              </a:rPr>
              <a:t>(</a:t>
            </a:r>
            <a:r>
              <a:rPr lang="en-US" dirty="0" err="1">
                <a:solidFill>
                  <a:srgbClr val="2B91AF"/>
                </a:solidFill>
                <a:latin typeface="Consolas" panose="020B0609020204030204" pitchFamily="49" charset="0"/>
              </a:rPr>
              <a:t>ConfigurationManager</a:t>
            </a:r>
            <a:r>
              <a:rPr lang="en-US" dirty="0" err="1">
                <a:solidFill>
                  <a:srgbClr val="000000"/>
                </a:solidFill>
                <a:latin typeface="Consolas" panose="020B0609020204030204" pitchFamily="49" charset="0"/>
              </a:rPr>
              <a:t>.AppSettings</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clientSecret</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null</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appTokenCache</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err="1">
                <a:solidFill>
                  <a:srgbClr val="2B91AF"/>
                </a:solidFill>
                <a:latin typeface="Consolas" panose="020B0609020204030204" pitchFamily="49" charset="0"/>
              </a:rPr>
              <a:t>AuthenticationResult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authResult</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daemonClient.AcquireTokenForClientAsync</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msGraphScope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GetAwaiter</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GetResult</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a:solidFill>
                  <a:srgbClr val="008000"/>
                </a:solidFill>
                <a:latin typeface="Consolas" panose="020B0609020204030204" pitchFamily="49" charset="0"/>
              </a:rPr>
              <a:t>// Query for list of users in the tenant</a:t>
            </a:r>
            <a:endParaRPr lang="en-US" dirty="0">
              <a:solidFill>
                <a:srgbClr val="000000"/>
              </a:solidFill>
              <a:latin typeface="Consolas" panose="020B0609020204030204" pitchFamily="49" charset="0"/>
            </a:endParaRPr>
          </a:p>
          <a:p>
            <a:r>
              <a:rPr lang="en-US" dirty="0" err="1">
                <a:solidFill>
                  <a:srgbClr val="2B91AF"/>
                </a:solidFill>
                <a:latin typeface="Consolas" panose="020B0609020204030204" pitchFamily="49" charset="0"/>
              </a:rPr>
              <a:t>HttpClient</a:t>
            </a:r>
            <a:r>
              <a:rPr lang="en-US" dirty="0">
                <a:solidFill>
                  <a:srgbClr val="000000"/>
                </a:solidFill>
                <a:latin typeface="Consolas" panose="020B0609020204030204" pitchFamily="49" charset="0"/>
              </a:rPr>
              <a:t> client =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HttpClient</a:t>
            </a:r>
            <a:r>
              <a:rPr lang="en-US" dirty="0">
                <a:solidFill>
                  <a:srgbClr val="000000"/>
                </a:solidFill>
                <a:latin typeface="Consolas" panose="020B0609020204030204" pitchFamily="49" charset="0"/>
              </a:rPr>
              <a:t>();</a:t>
            </a:r>
          </a:p>
          <a:p>
            <a:r>
              <a:rPr lang="en-US" dirty="0" err="1">
                <a:solidFill>
                  <a:srgbClr val="2B91AF"/>
                </a:solidFill>
                <a:latin typeface="Consolas" panose="020B0609020204030204" pitchFamily="49" charset="0"/>
              </a:rPr>
              <a:t>HttpRequestMessage</a:t>
            </a:r>
            <a:r>
              <a:rPr lang="en-US" dirty="0">
                <a:solidFill>
                  <a:srgbClr val="000000"/>
                </a:solidFill>
                <a:latin typeface="Consolas" panose="020B0609020204030204" pitchFamily="49" charset="0"/>
              </a:rPr>
              <a:t> request =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HttpRequestMessage</a:t>
            </a:r>
            <a:r>
              <a:rPr lang="en-US" dirty="0">
                <a:solidFill>
                  <a:srgbClr val="000000"/>
                </a:solidFill>
                <a:latin typeface="Consolas" panose="020B0609020204030204" pitchFamily="49" charset="0"/>
              </a:rPr>
              <a:t>(</a:t>
            </a:r>
            <a:r>
              <a:rPr lang="en-US" dirty="0" err="1">
                <a:solidFill>
                  <a:srgbClr val="2B91AF"/>
                </a:solidFill>
                <a:latin typeface="Consolas" panose="020B0609020204030204" pitchFamily="49" charset="0"/>
              </a:rPr>
              <a:t>HttpMethod</a:t>
            </a:r>
            <a:r>
              <a:rPr lang="en-US" dirty="0" err="1">
                <a:solidFill>
                  <a:srgbClr val="000000"/>
                </a:solidFill>
                <a:latin typeface="Consolas" panose="020B0609020204030204" pitchFamily="49" charset="0"/>
              </a:rPr>
              <a:t>.Get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msGraphQuery</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request.Headers.Authorization</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AuthenticationHeaderValue</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"Bearer"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authResult.AccessToken</a:t>
            </a:r>
            <a:r>
              <a:rPr lang="en-US" dirty="0">
                <a:solidFill>
                  <a:srgbClr val="000000"/>
                </a:solidFill>
                <a:latin typeface="Consolas" panose="020B0609020204030204" pitchFamily="49" charset="0"/>
              </a:rPr>
              <a:t>);</a:t>
            </a:r>
          </a:p>
          <a:p>
            <a:r>
              <a:rPr lang="en-US" dirty="0" err="1">
                <a:solidFill>
                  <a:srgbClr val="2B91AF"/>
                </a:solidFill>
                <a:latin typeface="Consolas" panose="020B0609020204030204" pitchFamily="49" charset="0"/>
              </a:rPr>
              <a:t>HttpResponseMessage</a:t>
            </a:r>
            <a:r>
              <a:rPr lang="en-US" dirty="0">
                <a:solidFill>
                  <a:srgbClr val="000000"/>
                </a:solidFill>
                <a:latin typeface="Consolas" panose="020B0609020204030204" pitchFamily="49" charset="0"/>
              </a:rPr>
              <a:t> response = </a:t>
            </a:r>
            <a:r>
              <a:rPr lang="en-US" dirty="0" err="1">
                <a:solidFill>
                  <a:srgbClr val="000000"/>
                </a:solidFill>
                <a:latin typeface="Consolas" panose="020B0609020204030204" pitchFamily="49" charset="0"/>
              </a:rPr>
              <a:t>client.SendAsync</a:t>
            </a:r>
            <a:r>
              <a:rPr lang="en-US" dirty="0">
                <a:solidFill>
                  <a:srgbClr val="000000"/>
                </a:solidFill>
                <a:latin typeface="Consolas" panose="020B0609020204030204" pitchFamily="49" charset="0"/>
              </a:rPr>
              <a:t>(request).</a:t>
            </a:r>
            <a:r>
              <a:rPr lang="en-US" dirty="0" err="1">
                <a:solidFill>
                  <a:srgbClr val="000000"/>
                </a:solidFill>
                <a:latin typeface="Consolas" panose="020B0609020204030204" pitchFamily="49" charset="0"/>
              </a:rPr>
              <a:t>GetAwaiter</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GetResult</a:t>
            </a:r>
            <a:r>
              <a:rPr lang="en-US"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215943650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5138" y="632779"/>
            <a:ext cx="11533187" cy="410369"/>
          </a:xfrm>
        </p:spPr>
        <p:txBody>
          <a:bodyPr/>
          <a:lstStyle/>
          <a:p>
            <a:r>
              <a:rPr lang="en-US" dirty="0"/>
              <a:t>OpenID Connect and the v2.0 endpoint</a:t>
            </a:r>
          </a:p>
        </p:txBody>
      </p:sp>
      <p:sp>
        <p:nvSpPr>
          <p:cNvPr id="44" name="Rectangle 43">
            <a:extLst>
              <a:ext uri="{FF2B5EF4-FFF2-40B4-BE49-F238E27FC236}">
                <a16:creationId xmlns:a16="http://schemas.microsoft.com/office/drawing/2014/main" id="{67572B73-C911-425D-8F8E-5470115D803F}"/>
              </a:ext>
            </a:extLst>
          </p:cNvPr>
          <p:cNvSpPr/>
          <p:nvPr/>
        </p:nvSpPr>
        <p:spPr bwMode="auto">
          <a:xfrm>
            <a:off x="5531176" y="2596138"/>
            <a:ext cx="2070230" cy="350865"/>
          </a:xfrm>
          <a:prstGeom prst="rect">
            <a:avLst/>
          </a:prstGeom>
          <a:solidFill>
            <a:schemeClr val="bg2">
              <a:lumMod val="95000"/>
            </a:schemeClr>
          </a:solidFill>
          <a:ln w="1270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dirty="0">
                <a:solidFill>
                  <a:schemeClr val="accent1"/>
                </a:solidFill>
                <a:latin typeface="+mj-lt"/>
                <a:ea typeface="Segoe UI" pitchFamily="34" charset="0"/>
                <a:cs typeface="Segoe UI" pitchFamily="34" charset="0"/>
              </a:rPr>
              <a:t>Sign in, consent</a:t>
            </a:r>
          </a:p>
        </p:txBody>
      </p:sp>
      <p:sp>
        <p:nvSpPr>
          <p:cNvPr id="46" name="Rectangle 45">
            <a:extLst>
              <a:ext uri="{FF2B5EF4-FFF2-40B4-BE49-F238E27FC236}">
                <a16:creationId xmlns:a16="http://schemas.microsoft.com/office/drawing/2014/main" id="{D10F9035-0F08-4857-8E36-6329DE97D2F5}"/>
              </a:ext>
            </a:extLst>
          </p:cNvPr>
          <p:cNvSpPr/>
          <p:nvPr/>
        </p:nvSpPr>
        <p:spPr bwMode="auto">
          <a:xfrm>
            <a:off x="1553627" y="1729507"/>
            <a:ext cx="1166782" cy="32498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Application</a:t>
            </a:r>
          </a:p>
        </p:txBody>
      </p:sp>
      <p:sp>
        <p:nvSpPr>
          <p:cNvPr id="48" name="Rectangle 47">
            <a:extLst>
              <a:ext uri="{FF2B5EF4-FFF2-40B4-BE49-F238E27FC236}">
                <a16:creationId xmlns:a16="http://schemas.microsoft.com/office/drawing/2014/main" id="{1F09435A-A27B-4B7E-BB25-2CA3271CC0A0}"/>
              </a:ext>
            </a:extLst>
          </p:cNvPr>
          <p:cNvSpPr/>
          <p:nvPr/>
        </p:nvSpPr>
        <p:spPr bwMode="auto">
          <a:xfrm>
            <a:off x="9888699" y="1731773"/>
            <a:ext cx="2296664"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https://graph.microsoft.com</a:t>
            </a:r>
          </a:p>
        </p:txBody>
      </p:sp>
      <p:sp>
        <p:nvSpPr>
          <p:cNvPr id="49" name="Rectangle 48">
            <a:extLst>
              <a:ext uri="{FF2B5EF4-FFF2-40B4-BE49-F238E27FC236}">
                <a16:creationId xmlns:a16="http://schemas.microsoft.com/office/drawing/2014/main" id="{19B5375D-4529-4B4F-9907-193ED1BCF4E2}"/>
              </a:ext>
            </a:extLst>
          </p:cNvPr>
          <p:cNvSpPr/>
          <p:nvPr/>
        </p:nvSpPr>
        <p:spPr bwMode="auto">
          <a:xfrm>
            <a:off x="4018711" y="1295398"/>
            <a:ext cx="5130689" cy="360722"/>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https://login.microsoftonline.com/common</a:t>
            </a:r>
          </a:p>
        </p:txBody>
      </p:sp>
      <p:sp>
        <p:nvSpPr>
          <p:cNvPr id="50" name="Rectangle 49">
            <a:extLst>
              <a:ext uri="{FF2B5EF4-FFF2-40B4-BE49-F238E27FC236}">
                <a16:creationId xmlns:a16="http://schemas.microsoft.com/office/drawing/2014/main" id="{2B3E13D6-4C99-4565-973B-C0E31404AF64}"/>
              </a:ext>
            </a:extLst>
          </p:cNvPr>
          <p:cNvSpPr/>
          <p:nvPr/>
        </p:nvSpPr>
        <p:spPr bwMode="auto">
          <a:xfrm>
            <a:off x="4018711" y="1731773"/>
            <a:ext cx="2541119"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/common/OAuth/v2.0/authorize</a:t>
            </a:r>
          </a:p>
        </p:txBody>
      </p:sp>
      <p:sp>
        <p:nvSpPr>
          <p:cNvPr id="51" name="Rectangle 50">
            <a:extLst>
              <a:ext uri="{FF2B5EF4-FFF2-40B4-BE49-F238E27FC236}">
                <a16:creationId xmlns:a16="http://schemas.microsoft.com/office/drawing/2014/main" id="{A09A9044-3DD5-4AE9-AD85-4ACC5B285C5D}"/>
              </a:ext>
            </a:extLst>
          </p:cNvPr>
          <p:cNvSpPr/>
          <p:nvPr/>
        </p:nvSpPr>
        <p:spPr bwMode="auto">
          <a:xfrm>
            <a:off x="6605076" y="1731773"/>
            <a:ext cx="2544323"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/common/OAuth/v2.0/token</a:t>
            </a:r>
          </a:p>
        </p:txBody>
      </p:sp>
      <p:cxnSp>
        <p:nvCxnSpPr>
          <p:cNvPr id="58" name="Straight Connector 57">
            <a:extLst>
              <a:ext uri="{FF2B5EF4-FFF2-40B4-BE49-F238E27FC236}">
                <a16:creationId xmlns:a16="http://schemas.microsoft.com/office/drawing/2014/main" id="{FE90733B-B91E-442B-8E7A-2A85EC66A34A}"/>
              </a:ext>
            </a:extLst>
          </p:cNvPr>
          <p:cNvCxnSpPr>
            <a:cxnSpLocks/>
          </p:cNvCxnSpPr>
          <p:nvPr/>
        </p:nvCxnSpPr>
        <p:spPr>
          <a:xfrm>
            <a:off x="10734798"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BEE87B9-DB83-4955-983F-6A90661D559B}"/>
              </a:ext>
            </a:extLst>
          </p:cNvPr>
          <p:cNvCxnSpPr>
            <a:cxnSpLocks/>
          </p:cNvCxnSpPr>
          <p:nvPr/>
        </p:nvCxnSpPr>
        <p:spPr>
          <a:xfrm>
            <a:off x="5531175"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2AABEFE-535D-4B09-BF77-1CEF28069884}"/>
              </a:ext>
            </a:extLst>
          </p:cNvPr>
          <p:cNvCxnSpPr>
            <a:cxnSpLocks/>
          </p:cNvCxnSpPr>
          <p:nvPr/>
        </p:nvCxnSpPr>
        <p:spPr>
          <a:xfrm>
            <a:off x="1904270"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1DBD463-BBF5-4B10-BF2A-ADFD3B76BA49}"/>
              </a:ext>
            </a:extLst>
          </p:cNvPr>
          <p:cNvCxnSpPr>
            <a:cxnSpLocks/>
          </p:cNvCxnSpPr>
          <p:nvPr/>
        </p:nvCxnSpPr>
        <p:spPr>
          <a:xfrm>
            <a:off x="7861115"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8B05B2A-5141-4557-BA3B-90D398153207}"/>
              </a:ext>
            </a:extLst>
          </p:cNvPr>
          <p:cNvCxnSpPr>
            <a:cxnSpLocks/>
          </p:cNvCxnSpPr>
          <p:nvPr/>
        </p:nvCxnSpPr>
        <p:spPr>
          <a:xfrm>
            <a:off x="609061" y="2557914"/>
            <a:ext cx="4801819" cy="0"/>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12B3C01-F19E-4A85-8F56-FB0F81E06986}"/>
              </a:ext>
            </a:extLst>
          </p:cNvPr>
          <p:cNvCxnSpPr>
            <a:cxnSpLocks/>
          </p:cNvCxnSpPr>
          <p:nvPr/>
        </p:nvCxnSpPr>
        <p:spPr>
          <a:xfrm>
            <a:off x="1919403" y="4443326"/>
            <a:ext cx="5941711" cy="0"/>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5B55512-0768-452A-B9A8-EB9558B2AEF9}"/>
              </a:ext>
            </a:extLst>
          </p:cNvPr>
          <p:cNvCxnSpPr>
            <a:cxnSpLocks/>
          </p:cNvCxnSpPr>
          <p:nvPr/>
        </p:nvCxnSpPr>
        <p:spPr>
          <a:xfrm>
            <a:off x="609061" y="3050879"/>
            <a:ext cx="489236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96231998-5B17-418A-A9FC-6CCD534DD640}"/>
              </a:ext>
            </a:extLst>
          </p:cNvPr>
          <p:cNvCxnSpPr>
            <a:cxnSpLocks/>
          </p:cNvCxnSpPr>
          <p:nvPr/>
        </p:nvCxnSpPr>
        <p:spPr>
          <a:xfrm>
            <a:off x="1989587" y="4591137"/>
            <a:ext cx="5871527"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F4CAA6B-F226-42F1-BBDF-D9AA6A523C57}"/>
              </a:ext>
            </a:extLst>
          </p:cNvPr>
          <p:cNvCxnSpPr>
            <a:cxnSpLocks/>
          </p:cNvCxnSpPr>
          <p:nvPr/>
        </p:nvCxnSpPr>
        <p:spPr>
          <a:xfrm>
            <a:off x="1919403" y="5393949"/>
            <a:ext cx="8815395" cy="0"/>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EB5D6719-E355-40A9-9B88-8E5687CAFD6C}"/>
              </a:ext>
            </a:extLst>
          </p:cNvPr>
          <p:cNvCxnSpPr>
            <a:cxnSpLocks/>
          </p:cNvCxnSpPr>
          <p:nvPr/>
        </p:nvCxnSpPr>
        <p:spPr>
          <a:xfrm>
            <a:off x="1989587" y="6234479"/>
            <a:ext cx="874521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17A0B826-F3EC-4573-97D3-EE60A25A42DC}"/>
              </a:ext>
            </a:extLst>
          </p:cNvPr>
          <p:cNvSpPr txBox="1"/>
          <p:nvPr/>
        </p:nvSpPr>
        <p:spPr>
          <a:xfrm>
            <a:off x="2092664" y="3028000"/>
            <a:ext cx="2192844"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id_token</a:t>
            </a:r>
            <a:r>
              <a:rPr lang="en-US" sz="1200" dirty="0">
                <a:solidFill>
                  <a:schemeClr val="tx2"/>
                </a:solidFill>
                <a:latin typeface="+mj-lt"/>
              </a:rPr>
              <a:t>, </a:t>
            </a:r>
            <a:r>
              <a:rPr lang="en-US" sz="1200" dirty="0" err="1">
                <a:solidFill>
                  <a:schemeClr val="tx2"/>
                </a:solidFill>
                <a:latin typeface="+mj-lt"/>
              </a:rPr>
              <a:t>authorization_code</a:t>
            </a:r>
            <a:endParaRPr lang="en-US" sz="1200" dirty="0">
              <a:solidFill>
                <a:schemeClr val="tx2"/>
              </a:solidFill>
              <a:latin typeface="+mj-lt"/>
            </a:endParaRPr>
          </a:p>
        </p:txBody>
      </p:sp>
      <p:sp>
        <p:nvSpPr>
          <p:cNvPr id="83" name="TextBox 82">
            <a:extLst>
              <a:ext uri="{FF2B5EF4-FFF2-40B4-BE49-F238E27FC236}">
                <a16:creationId xmlns:a16="http://schemas.microsoft.com/office/drawing/2014/main" id="{E215AF7C-E305-44D6-852A-16C604F3C095}"/>
              </a:ext>
            </a:extLst>
          </p:cNvPr>
          <p:cNvSpPr txBox="1"/>
          <p:nvPr/>
        </p:nvSpPr>
        <p:spPr>
          <a:xfrm>
            <a:off x="2092664" y="4563437"/>
            <a:ext cx="2776081"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id_token</a:t>
            </a:r>
            <a:r>
              <a:rPr lang="en-US" sz="1200" dirty="0">
                <a:solidFill>
                  <a:schemeClr val="tx2"/>
                </a:solidFill>
                <a:latin typeface="+mj-lt"/>
              </a:rPr>
              <a:t>, </a:t>
            </a:r>
            <a:r>
              <a:rPr lang="en-US" sz="1200" dirty="0" err="1">
                <a:solidFill>
                  <a:schemeClr val="tx2"/>
                </a:solidFill>
                <a:latin typeface="+mj-lt"/>
              </a:rPr>
              <a:t>access_token</a:t>
            </a:r>
            <a:r>
              <a:rPr lang="en-US" sz="1200" dirty="0">
                <a:solidFill>
                  <a:schemeClr val="tx2"/>
                </a:solidFill>
                <a:latin typeface="+mj-lt"/>
              </a:rPr>
              <a:t>, </a:t>
            </a:r>
            <a:r>
              <a:rPr lang="en-US" sz="1200" dirty="0" err="1">
                <a:solidFill>
                  <a:schemeClr val="tx2"/>
                </a:solidFill>
                <a:latin typeface="+mj-lt"/>
              </a:rPr>
              <a:t>refresh_token</a:t>
            </a:r>
            <a:endParaRPr lang="en-US" sz="1200" dirty="0">
              <a:solidFill>
                <a:schemeClr val="tx2"/>
              </a:solidFill>
              <a:latin typeface="+mj-lt"/>
            </a:endParaRPr>
          </a:p>
        </p:txBody>
      </p:sp>
      <p:sp>
        <p:nvSpPr>
          <p:cNvPr id="84" name="TextBox 83">
            <a:extLst>
              <a:ext uri="{FF2B5EF4-FFF2-40B4-BE49-F238E27FC236}">
                <a16:creationId xmlns:a16="http://schemas.microsoft.com/office/drawing/2014/main" id="{D97A775A-F0E7-48BB-83E4-3886016C17EA}"/>
              </a:ext>
            </a:extLst>
          </p:cNvPr>
          <p:cNvSpPr txBox="1"/>
          <p:nvPr/>
        </p:nvSpPr>
        <p:spPr>
          <a:xfrm>
            <a:off x="4135047" y="4063957"/>
            <a:ext cx="2917939" cy="350865"/>
          </a:xfrm>
          <a:prstGeom prst="rect">
            <a:avLst/>
          </a:prstGeom>
          <a:noFill/>
        </p:spPr>
        <p:txBody>
          <a:bodyPr wrap="none" lIns="91440" tIns="91440" rIns="91440" bIns="91440" rtlCol="0" anchor="ctr">
            <a:spAutoFit/>
          </a:bodyPr>
          <a:lstStyle/>
          <a:p>
            <a:pPr>
              <a:lnSpc>
                <a:spcPct val="90000"/>
              </a:lnSpc>
              <a:spcAft>
                <a:spcPts val="600"/>
              </a:spcAft>
            </a:pPr>
            <a:r>
              <a:rPr lang="fr-FR" sz="1200" i="1" dirty="0">
                <a:solidFill>
                  <a:schemeClr val="tx2"/>
                </a:solidFill>
              </a:rPr>
              <a:t>?</a:t>
            </a:r>
            <a:r>
              <a:rPr lang="fr-FR" sz="1200" i="1" dirty="0" err="1">
                <a:solidFill>
                  <a:schemeClr val="tx2"/>
                </a:solidFill>
              </a:rPr>
              <a:t>grant_type</a:t>
            </a:r>
            <a:r>
              <a:rPr lang="fr-FR" sz="1200" i="1" dirty="0">
                <a:solidFill>
                  <a:schemeClr val="tx2"/>
                </a:solidFill>
              </a:rPr>
              <a:t>=</a:t>
            </a:r>
            <a:r>
              <a:rPr lang="fr-FR" sz="1200" i="1" dirty="0" err="1">
                <a:solidFill>
                  <a:schemeClr val="tx2"/>
                </a:solidFill>
              </a:rPr>
              <a:t>authorization_code&amp;code</a:t>
            </a:r>
            <a:r>
              <a:rPr lang="fr-FR" sz="1200" i="1" dirty="0">
                <a:solidFill>
                  <a:schemeClr val="tx2"/>
                </a:solidFill>
              </a:rPr>
              <a:t>=</a:t>
            </a:r>
          </a:p>
        </p:txBody>
      </p:sp>
      <p:sp>
        <p:nvSpPr>
          <p:cNvPr id="90" name="TextBox 89">
            <a:extLst>
              <a:ext uri="{FF2B5EF4-FFF2-40B4-BE49-F238E27FC236}">
                <a16:creationId xmlns:a16="http://schemas.microsoft.com/office/drawing/2014/main" id="{ADC9E71D-C601-497B-9CE0-C2D45037E08A}"/>
              </a:ext>
            </a:extLst>
          </p:cNvPr>
          <p:cNvSpPr txBox="1"/>
          <p:nvPr/>
        </p:nvSpPr>
        <p:spPr>
          <a:xfrm>
            <a:off x="7121816" y="5072700"/>
            <a:ext cx="1643912"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(id token)</a:t>
            </a:r>
          </a:p>
        </p:txBody>
      </p:sp>
      <p:sp>
        <p:nvSpPr>
          <p:cNvPr id="91" name="TextBox 90">
            <a:extLst>
              <a:ext uri="{FF2B5EF4-FFF2-40B4-BE49-F238E27FC236}">
                <a16:creationId xmlns:a16="http://schemas.microsoft.com/office/drawing/2014/main" id="{F828BAD8-DEEF-41F1-A316-379AF6452ABE}"/>
              </a:ext>
            </a:extLst>
          </p:cNvPr>
          <p:cNvSpPr txBox="1"/>
          <p:nvPr/>
        </p:nvSpPr>
        <p:spPr>
          <a:xfrm>
            <a:off x="3262882" y="2220140"/>
            <a:ext cx="2471061" cy="350865"/>
          </a:xfrm>
          <a:prstGeom prst="rect">
            <a:avLst/>
          </a:prstGeom>
          <a:noFill/>
        </p:spPr>
        <p:txBody>
          <a:bodyPr wrap="none" lIns="91440" tIns="91440" rIns="91440" bIns="91440" rtlCol="0" anchor="ctr">
            <a:spAutoFit/>
          </a:bodyPr>
          <a:lstStyle/>
          <a:p>
            <a:pPr>
              <a:lnSpc>
                <a:spcPct val="90000"/>
              </a:lnSpc>
              <a:spcAft>
                <a:spcPts val="600"/>
              </a:spcAft>
            </a:pPr>
            <a:r>
              <a:rPr lang="fr-FR" sz="1200" i="1" dirty="0">
                <a:solidFill>
                  <a:schemeClr val="tx2"/>
                </a:solidFill>
              </a:rPr>
              <a:t>?</a:t>
            </a:r>
            <a:r>
              <a:rPr lang="fr-FR" sz="1200" i="1" dirty="0" err="1">
                <a:solidFill>
                  <a:schemeClr val="tx2"/>
                </a:solidFill>
              </a:rPr>
              <a:t>response_type</a:t>
            </a:r>
            <a:r>
              <a:rPr lang="fr-FR" sz="1200" i="1" dirty="0">
                <a:solidFill>
                  <a:schemeClr val="tx2"/>
                </a:solidFill>
              </a:rPr>
              <a:t>=</a:t>
            </a:r>
            <a:r>
              <a:rPr lang="fr-FR" sz="1200" i="1" dirty="0" err="1">
                <a:solidFill>
                  <a:schemeClr val="tx2"/>
                </a:solidFill>
              </a:rPr>
              <a:t>code&amp;client_id</a:t>
            </a:r>
            <a:r>
              <a:rPr lang="fr-FR" sz="1200" i="1" dirty="0">
                <a:solidFill>
                  <a:schemeClr val="tx2"/>
                </a:solidFill>
              </a:rPr>
              <a:t>=…</a:t>
            </a:r>
          </a:p>
        </p:txBody>
      </p:sp>
      <p:sp>
        <p:nvSpPr>
          <p:cNvPr id="92" name="TextBox 91">
            <a:extLst>
              <a:ext uri="{FF2B5EF4-FFF2-40B4-BE49-F238E27FC236}">
                <a16:creationId xmlns:a16="http://schemas.microsoft.com/office/drawing/2014/main" id="{707EFA7E-094A-4581-B48E-3309D2CCB614}"/>
              </a:ext>
            </a:extLst>
          </p:cNvPr>
          <p:cNvSpPr txBox="1"/>
          <p:nvPr/>
        </p:nvSpPr>
        <p:spPr>
          <a:xfrm>
            <a:off x="2092664" y="6217170"/>
            <a:ext cx="1483881"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sp>
        <p:nvSpPr>
          <p:cNvPr id="101" name="Rectangle 100">
            <a:extLst>
              <a:ext uri="{FF2B5EF4-FFF2-40B4-BE49-F238E27FC236}">
                <a16:creationId xmlns:a16="http://schemas.microsoft.com/office/drawing/2014/main" id="{EBEB101B-319B-40B0-8E62-99BFDE9E1DF0}"/>
              </a:ext>
            </a:extLst>
          </p:cNvPr>
          <p:cNvSpPr/>
          <p:nvPr/>
        </p:nvSpPr>
        <p:spPr bwMode="auto">
          <a:xfrm>
            <a:off x="258417" y="1729507"/>
            <a:ext cx="1166782" cy="32498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Browser</a:t>
            </a:r>
          </a:p>
        </p:txBody>
      </p:sp>
      <p:cxnSp>
        <p:nvCxnSpPr>
          <p:cNvPr id="102" name="Straight Connector 101">
            <a:extLst>
              <a:ext uri="{FF2B5EF4-FFF2-40B4-BE49-F238E27FC236}">
                <a16:creationId xmlns:a16="http://schemas.microsoft.com/office/drawing/2014/main" id="{6128AE62-5FD5-4DFB-978E-60C5F9E39F11}"/>
              </a:ext>
            </a:extLst>
          </p:cNvPr>
          <p:cNvCxnSpPr>
            <a:cxnSpLocks/>
          </p:cNvCxnSpPr>
          <p:nvPr/>
        </p:nvCxnSpPr>
        <p:spPr>
          <a:xfrm>
            <a:off x="609061"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271C2DB9-97F3-4854-A1BD-1520B0A03432}"/>
              </a:ext>
            </a:extLst>
          </p:cNvPr>
          <p:cNvSpPr txBox="1"/>
          <p:nvPr/>
        </p:nvSpPr>
        <p:spPr>
          <a:xfrm>
            <a:off x="626593" y="3684529"/>
            <a:ext cx="1156257" cy="1092607"/>
          </a:xfrm>
          <a:prstGeom prst="rect">
            <a:avLst/>
          </a:prstGeom>
          <a:noFill/>
        </p:spPr>
        <p:txBody>
          <a:bodyPr wrap="square" lIns="91440" tIns="91440" rIns="91440" bIns="91440" rtlCol="0" anchor="ctr">
            <a:spAutoFit/>
          </a:bodyPr>
          <a:lstStyle/>
          <a:p>
            <a:pPr>
              <a:lnSpc>
                <a:spcPct val="90000"/>
              </a:lnSpc>
              <a:spcAft>
                <a:spcPts val="600"/>
              </a:spcAft>
            </a:pPr>
            <a:r>
              <a:rPr lang="en-US" sz="1200" dirty="0">
                <a:solidFill>
                  <a:schemeClr val="tx2"/>
                </a:solidFill>
                <a:latin typeface="+mj-lt"/>
              </a:rPr>
              <a:t>Redirects to </a:t>
            </a:r>
            <a:r>
              <a:rPr lang="en-US" sz="1200" dirty="0" err="1">
                <a:solidFill>
                  <a:schemeClr val="tx2"/>
                </a:solidFill>
                <a:latin typeface="+mj-lt"/>
              </a:rPr>
              <a:t>RedirectURI</a:t>
            </a:r>
            <a:endParaRPr lang="en-US" sz="1200" dirty="0">
              <a:solidFill>
                <a:schemeClr val="tx2"/>
              </a:solidFill>
              <a:latin typeface="+mj-lt"/>
            </a:endParaRPr>
          </a:p>
          <a:p>
            <a:pPr>
              <a:lnSpc>
                <a:spcPct val="90000"/>
              </a:lnSpc>
              <a:spcAft>
                <a:spcPts val="600"/>
              </a:spcAft>
            </a:pPr>
            <a:r>
              <a:rPr lang="en-US" sz="1200" dirty="0" err="1">
                <a:solidFill>
                  <a:schemeClr val="tx2"/>
                </a:solidFill>
                <a:latin typeface="+mj-lt"/>
              </a:rPr>
              <a:t>id_token</a:t>
            </a:r>
            <a:r>
              <a:rPr lang="en-US" sz="1200" dirty="0">
                <a:solidFill>
                  <a:schemeClr val="tx2"/>
                </a:solidFill>
                <a:latin typeface="+mj-lt"/>
              </a:rPr>
              <a:t>, </a:t>
            </a:r>
            <a:r>
              <a:rPr lang="en-US" sz="1200" dirty="0" err="1">
                <a:solidFill>
                  <a:schemeClr val="tx2"/>
                </a:solidFill>
                <a:latin typeface="+mj-lt"/>
              </a:rPr>
              <a:t>authorization_code</a:t>
            </a:r>
            <a:endParaRPr lang="en-US" sz="1200" dirty="0">
              <a:solidFill>
                <a:schemeClr val="tx2"/>
              </a:solidFill>
              <a:latin typeface="+mj-lt"/>
            </a:endParaRPr>
          </a:p>
        </p:txBody>
      </p:sp>
      <p:cxnSp>
        <p:nvCxnSpPr>
          <p:cNvPr id="104" name="Straight Arrow Connector 103">
            <a:extLst>
              <a:ext uri="{FF2B5EF4-FFF2-40B4-BE49-F238E27FC236}">
                <a16:creationId xmlns:a16="http://schemas.microsoft.com/office/drawing/2014/main" id="{C7DBA3A9-9515-4828-884A-92406E5D2659}"/>
              </a:ext>
            </a:extLst>
          </p:cNvPr>
          <p:cNvCxnSpPr>
            <a:cxnSpLocks/>
          </p:cNvCxnSpPr>
          <p:nvPr/>
        </p:nvCxnSpPr>
        <p:spPr>
          <a:xfrm>
            <a:off x="609061" y="3446570"/>
            <a:ext cx="1295209" cy="0"/>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26E9227C-2951-4B7D-BD83-1AA894B7C81D}"/>
              </a:ext>
            </a:extLst>
          </p:cNvPr>
          <p:cNvSpPr/>
          <p:nvPr/>
        </p:nvSpPr>
        <p:spPr bwMode="auto">
          <a:xfrm>
            <a:off x="1923023" y="3556787"/>
            <a:ext cx="1560775" cy="517065"/>
          </a:xfrm>
          <a:prstGeom prst="rect">
            <a:avLst/>
          </a:prstGeom>
          <a:solidFill>
            <a:schemeClr val="bg2">
              <a:lumMod val="95000"/>
            </a:schemeClr>
          </a:solidFill>
          <a:ln w="1270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dirty="0">
                <a:solidFill>
                  <a:schemeClr val="accent1"/>
                </a:solidFill>
                <a:latin typeface="+mj-lt"/>
                <a:ea typeface="Segoe UI" pitchFamily="34" charset="0"/>
                <a:cs typeface="Segoe UI" pitchFamily="34" charset="0"/>
              </a:rPr>
              <a:t>Validates </a:t>
            </a:r>
            <a:r>
              <a:rPr lang="en-US" sz="1200" dirty="0" err="1">
                <a:solidFill>
                  <a:schemeClr val="accent1"/>
                </a:solidFill>
                <a:latin typeface="+mj-lt"/>
                <a:ea typeface="Segoe UI" pitchFamily="34" charset="0"/>
                <a:cs typeface="Segoe UI" pitchFamily="34" charset="0"/>
              </a:rPr>
              <a:t>id_token</a:t>
            </a:r>
            <a:r>
              <a:rPr lang="en-US" sz="1200" dirty="0">
                <a:solidFill>
                  <a:schemeClr val="accent1"/>
                </a:solidFill>
                <a:latin typeface="+mj-lt"/>
                <a:ea typeface="Segoe UI" pitchFamily="34" charset="0"/>
                <a:cs typeface="Segoe UI" pitchFamily="34" charset="0"/>
              </a:rPr>
              <a:t>, sets session cookie</a:t>
            </a:r>
          </a:p>
        </p:txBody>
      </p:sp>
      <p:sp>
        <p:nvSpPr>
          <p:cNvPr id="106" name="Rectangle 105">
            <a:extLst>
              <a:ext uri="{FF2B5EF4-FFF2-40B4-BE49-F238E27FC236}">
                <a16:creationId xmlns:a16="http://schemas.microsoft.com/office/drawing/2014/main" id="{87C591DC-9D27-4079-9B45-D199FD199DE4}"/>
              </a:ext>
            </a:extLst>
          </p:cNvPr>
          <p:cNvSpPr/>
          <p:nvPr/>
        </p:nvSpPr>
        <p:spPr bwMode="auto">
          <a:xfrm>
            <a:off x="10744737" y="5649104"/>
            <a:ext cx="1450565" cy="350865"/>
          </a:xfrm>
          <a:prstGeom prst="rect">
            <a:avLst/>
          </a:prstGeom>
          <a:solidFill>
            <a:schemeClr val="bg2">
              <a:lumMod val="95000"/>
            </a:schemeClr>
          </a:solidFill>
          <a:ln w="1270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dirty="0">
                <a:solidFill>
                  <a:schemeClr val="accent1"/>
                </a:solidFill>
                <a:latin typeface="+mj-lt"/>
                <a:ea typeface="Segoe UI" pitchFamily="34" charset="0"/>
                <a:cs typeface="Segoe UI" pitchFamily="34" charset="0"/>
              </a:rPr>
              <a:t>Validates </a:t>
            </a:r>
            <a:r>
              <a:rPr lang="en-US" sz="1200" dirty="0" err="1">
                <a:solidFill>
                  <a:schemeClr val="accent1"/>
                </a:solidFill>
                <a:latin typeface="+mj-lt"/>
                <a:ea typeface="Segoe UI" pitchFamily="34" charset="0"/>
                <a:cs typeface="Segoe UI" pitchFamily="34" charset="0"/>
              </a:rPr>
              <a:t>id_token</a:t>
            </a:r>
            <a:endParaRPr lang="en-US" sz="1200" dirty="0">
              <a:solidFill>
                <a:schemeClr val="accent1"/>
              </a:solidFill>
              <a:latin typeface="+mj-lt"/>
              <a:ea typeface="Segoe UI" pitchFamily="34" charset="0"/>
              <a:cs typeface="Segoe UI" pitchFamily="34" charset="0"/>
            </a:endParaRPr>
          </a:p>
        </p:txBody>
      </p:sp>
    </p:spTree>
    <p:extLst>
      <p:ext uri="{BB962C8B-B14F-4D97-AF65-F5344CB8AC3E}">
        <p14:creationId xmlns:p14="http://schemas.microsoft.com/office/powerpoint/2010/main" val="334212408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D6EB98-5DD4-4699-80F5-18A737D565C3}"/>
              </a:ext>
            </a:extLst>
          </p:cNvPr>
          <p:cNvSpPr/>
          <p:nvPr/>
        </p:nvSpPr>
        <p:spPr bwMode="auto">
          <a:xfrm>
            <a:off x="0" y="1503947"/>
            <a:ext cx="12436475" cy="4824664"/>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err="1"/>
              <a:t>OpenID</a:t>
            </a:r>
            <a:r>
              <a:rPr lang="en-US" dirty="0"/>
              <a:t> Connect</a:t>
            </a:r>
          </a:p>
        </p:txBody>
      </p:sp>
      <p:sp>
        <p:nvSpPr>
          <p:cNvPr id="3" name="Rectangle 2"/>
          <p:cNvSpPr/>
          <p:nvPr/>
        </p:nvSpPr>
        <p:spPr>
          <a:xfrm>
            <a:off x="465138" y="1668243"/>
            <a:ext cx="10484285" cy="1569660"/>
          </a:xfrm>
          <a:prstGeom prst="rect">
            <a:avLst/>
          </a:prstGeom>
          <a:ln>
            <a:noFill/>
          </a:ln>
        </p:spPr>
        <p:txBody>
          <a:bodyPr wrap="square">
            <a:spAutoFit/>
          </a:bodyPr>
          <a:lstStyle/>
          <a:p>
            <a:r>
              <a:rPr lang="en-US" sz="1600" dirty="0">
                <a:latin typeface="+mj-lt"/>
              </a:rPr>
              <a:t>GET</a:t>
            </a:r>
            <a:r>
              <a:rPr lang="en-US" sz="1600" dirty="0">
                <a:latin typeface="Consolas" panose="020B0609020204030204" pitchFamily="49" charset="0"/>
              </a:rPr>
              <a:t> https://login.microsoftonline.com/common/oauth2/v2.0/authorize</a:t>
            </a:r>
          </a:p>
          <a:p>
            <a:r>
              <a:rPr lang="en-US" sz="1600" dirty="0">
                <a:latin typeface="Consolas" panose="020B0609020204030204" pitchFamily="49" charset="0"/>
              </a:rPr>
              <a:t>?</a:t>
            </a:r>
            <a:r>
              <a:rPr lang="en-US" sz="1600" dirty="0" err="1">
                <a:latin typeface="Consolas" panose="020B0609020204030204" pitchFamily="49" charset="0"/>
              </a:rPr>
              <a:t>client_id</a:t>
            </a:r>
            <a:r>
              <a:rPr lang="en-US" sz="1600" dirty="0">
                <a:latin typeface="Consolas" panose="020B0609020204030204" pitchFamily="49" charset="0"/>
              </a:rPr>
              <a:t>=cae0f9e6-1e83-4958-864e-53146ae484f4</a:t>
            </a:r>
          </a:p>
          <a:p>
            <a:r>
              <a:rPr lang="en-US" sz="1600" dirty="0">
                <a:latin typeface="Consolas" panose="020B0609020204030204" pitchFamily="49" charset="0"/>
              </a:rPr>
              <a:t>&amp;</a:t>
            </a:r>
            <a:r>
              <a:rPr lang="en-US" sz="1600" dirty="0" err="1">
                <a:latin typeface="Consolas" panose="020B0609020204030204" pitchFamily="49" charset="0"/>
              </a:rPr>
              <a:t>redirect_uri</a:t>
            </a:r>
            <a:r>
              <a:rPr lang="en-US" sz="1600" dirty="0">
                <a:latin typeface="Consolas" panose="020B0609020204030204" pitchFamily="49" charset="0"/>
              </a:rPr>
              <a:t>=https%3a%2f%2flocalhost%3a44316%2f</a:t>
            </a:r>
          </a:p>
          <a:p>
            <a:r>
              <a:rPr lang="en-US" sz="1600" dirty="0">
                <a:latin typeface="Consolas" panose="020B0609020204030204" pitchFamily="49" charset="0"/>
              </a:rPr>
              <a:t>&amp;</a:t>
            </a:r>
            <a:r>
              <a:rPr lang="en-US" sz="1600" dirty="0" err="1">
                <a:latin typeface="Consolas" panose="020B0609020204030204" pitchFamily="49" charset="0"/>
              </a:rPr>
              <a:t>response_mode</a:t>
            </a:r>
            <a:r>
              <a:rPr lang="en-US" sz="1600" dirty="0">
                <a:latin typeface="Consolas" panose="020B0609020204030204" pitchFamily="49" charset="0"/>
              </a:rPr>
              <a:t>=</a:t>
            </a:r>
            <a:r>
              <a:rPr lang="en-US" sz="1600" dirty="0" err="1">
                <a:latin typeface="Consolas" panose="020B0609020204030204" pitchFamily="49" charset="0"/>
              </a:rPr>
              <a:t>form_post</a:t>
            </a:r>
            <a:endParaRPr lang="en-US" sz="1600" dirty="0">
              <a:latin typeface="Consolas" panose="020B0609020204030204" pitchFamily="49" charset="0"/>
            </a:endParaRPr>
          </a:p>
          <a:p>
            <a:r>
              <a:rPr lang="en-US" sz="1600" dirty="0">
                <a:latin typeface="Consolas" panose="020B0609020204030204" pitchFamily="49" charset="0"/>
              </a:rPr>
              <a:t>&amp;</a:t>
            </a:r>
            <a:r>
              <a:rPr lang="en-US" sz="1600" dirty="0" err="1">
                <a:latin typeface="Consolas" panose="020B0609020204030204" pitchFamily="49" charset="0"/>
              </a:rPr>
              <a:t>response_type</a:t>
            </a:r>
            <a:r>
              <a:rPr lang="en-US" sz="1600" dirty="0">
                <a:latin typeface="Consolas" panose="020B0609020204030204" pitchFamily="49" charset="0"/>
              </a:rPr>
              <a:t>=</a:t>
            </a:r>
            <a:r>
              <a:rPr lang="en-US" sz="1600" dirty="0" err="1">
                <a:latin typeface="Consolas" panose="020B0609020204030204" pitchFamily="49" charset="0"/>
              </a:rPr>
              <a:t>id_token</a:t>
            </a:r>
            <a:endParaRPr lang="en-US" sz="1600" dirty="0">
              <a:latin typeface="Consolas" panose="020B0609020204030204" pitchFamily="49" charset="0"/>
            </a:endParaRPr>
          </a:p>
          <a:p>
            <a:r>
              <a:rPr lang="en-US" sz="1600" dirty="0">
                <a:latin typeface="Consolas" panose="020B0609020204030204" pitchFamily="49" charset="0"/>
              </a:rPr>
              <a:t>&amp;scope=</a:t>
            </a:r>
            <a:r>
              <a:rPr lang="en-US" sz="1600" dirty="0" err="1">
                <a:latin typeface="Consolas" panose="020B0609020204030204" pitchFamily="49" charset="0"/>
              </a:rPr>
              <a:t>openid+profile</a:t>
            </a:r>
            <a:endParaRPr lang="en-US" sz="1600" dirty="0">
              <a:latin typeface="Consolas" panose="020B0609020204030204" pitchFamily="49" charset="0"/>
            </a:endParaRPr>
          </a:p>
        </p:txBody>
      </p:sp>
      <p:sp>
        <p:nvSpPr>
          <p:cNvPr id="5" name="TextBox 4"/>
          <p:cNvSpPr txBox="1"/>
          <p:nvPr/>
        </p:nvSpPr>
        <p:spPr>
          <a:xfrm>
            <a:off x="368882" y="3402199"/>
            <a:ext cx="10484285" cy="2905411"/>
          </a:xfrm>
          <a:prstGeom prst="rect">
            <a:avLst/>
          </a:prstGeom>
          <a:noFill/>
          <a:ln>
            <a:noFill/>
          </a:ln>
        </p:spPr>
        <p:txBody>
          <a:bodyPr wrap="square" lIns="182880" tIns="146304" rIns="182880" bIns="146304" rtlCol="0">
            <a:spAutoFit/>
          </a:bodyPr>
          <a:lstStyle/>
          <a:p>
            <a:pPr>
              <a:lnSpc>
                <a:spcPct val="90000"/>
              </a:lnSpc>
              <a:spcAft>
                <a:spcPts val="600"/>
              </a:spcAft>
            </a:pPr>
            <a:r>
              <a:rPr lang="en-US" sz="1600" dirty="0">
                <a:latin typeface="Consolas" panose="020B0609020204030204" pitchFamily="49" charset="0"/>
              </a:rPr>
              <a:t>&lt;html&gt;&lt;head&gt;&lt;title&gt;Working...&lt;/title&gt;&lt;/head&gt;</a:t>
            </a:r>
          </a:p>
          <a:p>
            <a:pPr>
              <a:lnSpc>
                <a:spcPct val="90000"/>
              </a:lnSpc>
              <a:spcAft>
                <a:spcPts val="600"/>
              </a:spcAft>
            </a:pPr>
            <a:r>
              <a:rPr lang="en-US" sz="1600" dirty="0">
                <a:latin typeface="Consolas" panose="020B0609020204030204" pitchFamily="49" charset="0"/>
              </a:rPr>
              <a:t>&lt;body&gt;</a:t>
            </a:r>
          </a:p>
          <a:p>
            <a:pPr>
              <a:lnSpc>
                <a:spcPct val="90000"/>
              </a:lnSpc>
              <a:spcAft>
                <a:spcPts val="600"/>
              </a:spcAft>
            </a:pPr>
            <a:r>
              <a:rPr lang="en-US" sz="1600" dirty="0">
                <a:latin typeface="Consolas" panose="020B0609020204030204" pitchFamily="49" charset="0"/>
              </a:rPr>
              <a:t>&lt;form method="POST" name="</a:t>
            </a:r>
            <a:r>
              <a:rPr lang="en-US" sz="1600" dirty="0" err="1">
                <a:latin typeface="Consolas" panose="020B0609020204030204" pitchFamily="49" charset="0"/>
              </a:rPr>
              <a:t>hiddenform</a:t>
            </a:r>
            <a:r>
              <a:rPr lang="en-US" sz="1600" dirty="0">
                <a:latin typeface="Consolas" panose="020B0609020204030204" pitchFamily="49" charset="0"/>
              </a:rPr>
              <a:t>" </a:t>
            </a:r>
          </a:p>
          <a:p>
            <a:pPr>
              <a:lnSpc>
                <a:spcPct val="90000"/>
              </a:lnSpc>
              <a:spcAft>
                <a:spcPts val="600"/>
              </a:spcAft>
            </a:pPr>
            <a:r>
              <a:rPr lang="en-US" sz="1600" dirty="0">
                <a:latin typeface="Consolas" panose="020B0609020204030204" pitchFamily="49" charset="0"/>
              </a:rPr>
              <a:t>   action="https://localhost:44316/"&gt;</a:t>
            </a:r>
          </a:p>
          <a:p>
            <a:pPr>
              <a:lnSpc>
                <a:spcPct val="90000"/>
              </a:lnSpc>
              <a:spcAft>
                <a:spcPts val="600"/>
              </a:spcAft>
            </a:pPr>
            <a:r>
              <a:rPr lang="en-US" sz="1600" dirty="0">
                <a:latin typeface="Consolas" panose="020B0609020204030204" pitchFamily="49" charset="0"/>
              </a:rPr>
              <a:t>&lt;input type="hidden" name="</a:t>
            </a:r>
            <a:r>
              <a:rPr lang="en-US" sz="1600" dirty="0" err="1">
                <a:latin typeface="Consolas" panose="020B0609020204030204" pitchFamily="49" charset="0"/>
              </a:rPr>
              <a:t>id_token</a:t>
            </a:r>
            <a:r>
              <a:rPr lang="en-US" sz="1600" dirty="0">
                <a:latin typeface="Consolas" panose="020B0609020204030204" pitchFamily="49" charset="0"/>
              </a:rPr>
              <a:t>" </a:t>
            </a:r>
          </a:p>
          <a:p>
            <a:pPr>
              <a:lnSpc>
                <a:spcPct val="90000"/>
              </a:lnSpc>
              <a:spcAft>
                <a:spcPts val="600"/>
              </a:spcAft>
            </a:pPr>
            <a:r>
              <a:rPr lang="en-US" sz="1600" dirty="0">
                <a:latin typeface="Consolas" panose="020B0609020204030204" pitchFamily="49" charset="0"/>
              </a:rPr>
              <a:t>   value="eyJ0eXAiOh…JrhVUBqI-7prByC5-NAvmjI5Q" /&gt;</a:t>
            </a:r>
          </a:p>
          <a:p>
            <a:pPr>
              <a:lnSpc>
                <a:spcPct val="90000"/>
              </a:lnSpc>
              <a:spcAft>
                <a:spcPts val="600"/>
              </a:spcAft>
            </a:pPr>
            <a:r>
              <a:rPr lang="en-US" sz="1600" dirty="0">
                <a:latin typeface="Consolas" panose="020B0609020204030204" pitchFamily="49" charset="0"/>
              </a:rPr>
              <a:t>&lt;/form&gt;</a:t>
            </a:r>
          </a:p>
          <a:p>
            <a:pPr>
              <a:lnSpc>
                <a:spcPct val="90000"/>
              </a:lnSpc>
              <a:spcAft>
                <a:spcPts val="600"/>
              </a:spcAft>
            </a:pPr>
            <a:r>
              <a:rPr lang="en-US" sz="1600" dirty="0">
                <a:latin typeface="Consolas" panose="020B0609020204030204" pitchFamily="49" charset="0"/>
              </a:rPr>
              <a:t>&lt;script language="</a:t>
            </a:r>
            <a:r>
              <a:rPr lang="en-US" sz="1600" dirty="0" err="1">
                <a:latin typeface="Consolas" panose="020B0609020204030204" pitchFamily="49" charset="0"/>
              </a:rPr>
              <a:t>javascript</a:t>
            </a:r>
            <a:r>
              <a:rPr lang="en-US" sz="1600" dirty="0">
                <a:latin typeface="Consolas" panose="020B0609020204030204" pitchFamily="49" charset="0"/>
              </a:rPr>
              <a:t>"&gt;</a:t>
            </a:r>
            <a:r>
              <a:rPr lang="en-US" sz="1600" dirty="0" err="1">
                <a:latin typeface="Consolas" panose="020B0609020204030204" pitchFamily="49" charset="0"/>
              </a:rPr>
              <a:t>document.forms</a:t>
            </a:r>
            <a:r>
              <a:rPr lang="en-US" sz="1600" dirty="0">
                <a:latin typeface="Consolas" panose="020B0609020204030204" pitchFamily="49" charset="0"/>
              </a:rPr>
              <a:t>[0].submit();&lt;/script&gt;</a:t>
            </a:r>
          </a:p>
          <a:p>
            <a:pPr>
              <a:lnSpc>
                <a:spcPct val="90000"/>
              </a:lnSpc>
              <a:spcAft>
                <a:spcPts val="600"/>
              </a:spcAft>
            </a:pPr>
            <a:r>
              <a:rPr lang="en-US" sz="1600" dirty="0">
                <a:latin typeface="Consolas" panose="020B0609020204030204" pitchFamily="49" charset="0"/>
              </a:rPr>
              <a:t>&lt;/body&gt;&lt;/html&gt;</a:t>
            </a:r>
          </a:p>
        </p:txBody>
      </p:sp>
    </p:spTree>
    <p:extLst>
      <p:ext uri="{BB962C8B-B14F-4D97-AF65-F5344CB8AC3E}">
        <p14:creationId xmlns:p14="http://schemas.microsoft.com/office/powerpoint/2010/main" val="312516403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2BE086-E957-408A-9962-9B7754CC407A}"/>
              </a:ext>
            </a:extLst>
          </p:cNvPr>
          <p:cNvSpPr/>
          <p:nvPr/>
        </p:nvSpPr>
        <p:spPr bwMode="auto">
          <a:xfrm>
            <a:off x="0" y="1503947"/>
            <a:ext cx="12436475" cy="4824664"/>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OWIN </a:t>
            </a:r>
            <a:r>
              <a:rPr lang="en-US" dirty="0" err="1"/>
              <a:t>OpenID</a:t>
            </a:r>
            <a:r>
              <a:rPr lang="en-US" dirty="0"/>
              <a:t> Connect middleware and v2 endpoint</a:t>
            </a:r>
          </a:p>
        </p:txBody>
      </p:sp>
      <p:sp>
        <p:nvSpPr>
          <p:cNvPr id="5" name="Rectangle 4"/>
          <p:cNvSpPr/>
          <p:nvPr/>
        </p:nvSpPr>
        <p:spPr>
          <a:xfrm>
            <a:off x="380916" y="1746454"/>
            <a:ext cx="11383183" cy="4339650"/>
          </a:xfrm>
          <a:prstGeom prst="rect">
            <a:avLst/>
          </a:prstGeom>
          <a:ln>
            <a:noFill/>
          </a:ln>
        </p:spPr>
        <p:txBody>
          <a:bodyPr wrap="square">
            <a:spAutoFit/>
          </a:bodyPr>
          <a:lstStyle/>
          <a:p>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ConfigureAuth</a:t>
            </a:r>
            <a:r>
              <a:rPr lang="en-US" sz="1600" dirty="0">
                <a:solidFill>
                  <a:srgbClr val="000000"/>
                </a:solidFill>
                <a:latin typeface="Consolas" panose="020B0609020204030204" pitchFamily="49" charset="0"/>
              </a:rPr>
              <a:t>(</a:t>
            </a:r>
            <a:r>
              <a:rPr lang="en-US" sz="1600" dirty="0" err="1">
                <a:solidFill>
                  <a:srgbClr val="2B91AF"/>
                </a:solidFill>
                <a:latin typeface="Consolas" panose="020B0609020204030204" pitchFamily="49" charset="0"/>
              </a:rPr>
              <a:t>IAppBuilder</a:t>
            </a:r>
            <a:r>
              <a:rPr lang="en-US" sz="1600" dirty="0">
                <a:solidFill>
                  <a:srgbClr val="000000"/>
                </a:solidFill>
                <a:latin typeface="Consolas" panose="020B0609020204030204" pitchFamily="49" charset="0"/>
              </a:rPr>
              <a:t> app)</a:t>
            </a:r>
          </a:p>
          <a:p>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app.SetDefaultSignInAsAuthenticationType</a:t>
            </a:r>
            <a:r>
              <a:rPr lang="en-US" sz="1600" dirty="0">
                <a:solidFill>
                  <a:srgbClr val="000000"/>
                </a:solidFill>
                <a:latin typeface="Consolas" panose="020B0609020204030204" pitchFamily="49" charset="0"/>
              </a:rPr>
              <a:t>(</a:t>
            </a:r>
            <a:r>
              <a:rPr lang="en-US" sz="1600" dirty="0" err="1">
                <a:solidFill>
                  <a:srgbClr val="2B91AF"/>
                </a:solidFill>
                <a:latin typeface="Consolas" panose="020B0609020204030204" pitchFamily="49" charset="0"/>
              </a:rPr>
              <a:t>CookieAuthenticationDefaults</a:t>
            </a:r>
            <a:r>
              <a:rPr lang="en-US" sz="1600" dirty="0" err="1">
                <a:solidFill>
                  <a:srgbClr val="000000"/>
                </a:solidFill>
                <a:latin typeface="Consolas" panose="020B0609020204030204" pitchFamily="49" charset="0"/>
              </a:rPr>
              <a:t>.AuthenticationType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app.UseCookieAuthentication</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CookieAuthenticationOptions</a:t>
            </a:r>
            <a:r>
              <a:rPr lang="en-US" sz="1600" dirty="0">
                <a:solidFill>
                  <a:srgbClr val="000000"/>
                </a:solidFill>
                <a:latin typeface="Consolas" panose="020B0609020204030204" pitchFamily="49" charset="0"/>
              </a:rPr>
              <a:t>());</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app.UseOpenIdConnectAuthentication</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OpenIdConnectAuthenticationOptions</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ClientId</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appId</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Authority = </a:t>
            </a:r>
            <a:r>
              <a:rPr lang="en-US" sz="1600" dirty="0">
                <a:solidFill>
                  <a:srgbClr val="A31515"/>
                </a:solidFill>
                <a:latin typeface="Consolas" panose="020B0609020204030204" pitchFamily="49" charset="0"/>
              </a:rPr>
              <a:t>"https://login.microsoftonline.com/common/v2.0"</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PostLogoutRedirectUri</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redirectUri</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RedirectUri</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redirectUri</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Scope =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openid</a:t>
            </a:r>
            <a:r>
              <a:rPr lang="en-US" sz="1600" dirty="0">
                <a:solidFill>
                  <a:srgbClr val="A31515"/>
                </a:solidFill>
                <a:latin typeface="Consolas" panose="020B0609020204030204" pitchFamily="49" charset="0"/>
              </a:rPr>
              <a:t> email profile </a:t>
            </a:r>
            <a:r>
              <a:rPr lang="en-US" sz="1600" dirty="0" err="1">
                <a:solidFill>
                  <a:srgbClr val="A31515"/>
                </a:solidFill>
                <a:latin typeface="Consolas" panose="020B0609020204030204" pitchFamily="49" charset="0"/>
              </a:rPr>
              <a:t>offline_access</a:t>
            </a:r>
            <a:r>
              <a:rPr lang="en-US" sz="1600" dirty="0">
                <a:solidFill>
                  <a:srgbClr val="A31515"/>
                </a:solidFill>
                <a:latin typeface="Consolas" panose="020B0609020204030204" pitchFamily="49" charset="0"/>
              </a:rPr>
              <a:t> "</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graphScopes</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TokenValidationParameters</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TokenValidationParameters</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ValidateIssuer</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false</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endParaRPr lang="en-US" sz="1600" dirty="0"/>
          </a:p>
        </p:txBody>
      </p:sp>
    </p:spTree>
    <p:extLst>
      <p:ext uri="{BB962C8B-B14F-4D97-AF65-F5344CB8AC3E}">
        <p14:creationId xmlns:p14="http://schemas.microsoft.com/office/powerpoint/2010/main" val="46202329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479069F-7D2B-423E-8F5C-8149659615D7}"/>
              </a:ext>
            </a:extLst>
          </p:cNvPr>
          <p:cNvSpPr/>
          <p:nvPr/>
        </p:nvSpPr>
        <p:spPr bwMode="auto">
          <a:xfrm>
            <a:off x="0" y="1503947"/>
            <a:ext cx="12436475" cy="5490578"/>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Using MSAL with ASP.NET MVC applications</a:t>
            </a:r>
          </a:p>
        </p:txBody>
      </p:sp>
      <p:sp>
        <p:nvSpPr>
          <p:cNvPr id="5" name="Rectangle 4"/>
          <p:cNvSpPr/>
          <p:nvPr/>
        </p:nvSpPr>
        <p:spPr>
          <a:xfrm>
            <a:off x="349264" y="1683418"/>
            <a:ext cx="11737946" cy="5262979"/>
          </a:xfrm>
          <a:prstGeom prst="rect">
            <a:avLst/>
          </a:prstGeom>
          <a:ln>
            <a:noFill/>
          </a:ln>
        </p:spPr>
        <p:txBody>
          <a:bodyPr wrap="square">
            <a:spAutoFit/>
          </a:bodyPr>
          <a:lstStyle/>
          <a:p>
            <a:r>
              <a:rPr lang="en-US" sz="1600" dirty="0">
                <a:solidFill>
                  <a:srgbClr val="000000"/>
                </a:solidFill>
                <a:latin typeface="Consolas" panose="020B0609020204030204" pitchFamily="49" charset="0"/>
              </a:rPr>
              <a:t>Notifications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OpenIdConnectAuthenticationNotifications</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AuthorizationCodeReceived</a:t>
            </a:r>
            <a:r>
              <a:rPr lang="en-US" sz="1600" dirty="0">
                <a:solidFill>
                  <a:srgbClr val="000000"/>
                </a:solidFill>
                <a:latin typeface="Consolas" panose="020B0609020204030204" pitchFamily="49" charset="0"/>
              </a:rPr>
              <a:t> = </a:t>
            </a:r>
            <a:r>
              <a:rPr lang="en-US" sz="1600" dirty="0" err="1">
                <a:solidFill>
                  <a:srgbClr val="0000FF"/>
                </a:solidFill>
                <a:latin typeface="Consolas" panose="020B0609020204030204" pitchFamily="49" charset="0"/>
              </a:rPr>
              <a:t>async</a:t>
            </a:r>
            <a:r>
              <a:rPr lang="en-US" sz="1600" dirty="0">
                <a:solidFill>
                  <a:srgbClr val="000000"/>
                </a:solidFill>
                <a:latin typeface="Consolas" panose="020B0609020204030204" pitchFamily="49" charset="0"/>
              </a:rPr>
              <a:t> (context) =&gt;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var</a:t>
            </a:r>
            <a:r>
              <a:rPr lang="en-US" sz="1600" dirty="0">
                <a:solidFill>
                  <a:srgbClr val="000000"/>
                </a:solidFill>
                <a:latin typeface="Consolas" panose="020B0609020204030204" pitchFamily="49" charset="0"/>
              </a:rPr>
              <a:t> code = </a:t>
            </a:r>
            <a:r>
              <a:rPr lang="en-US" sz="1600" dirty="0" err="1">
                <a:solidFill>
                  <a:srgbClr val="000000"/>
                </a:solidFill>
                <a:latin typeface="Consolas" panose="020B0609020204030204" pitchFamily="49" charset="0"/>
              </a:rPr>
              <a:t>context.Code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signedInUserID</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context.AuthenticationTicket.Identity.FindFirst</a:t>
            </a:r>
            <a:r>
              <a:rPr lang="en-US" sz="1600" dirty="0">
                <a:solidFill>
                  <a:srgbClr val="000000"/>
                </a:solidFill>
                <a:latin typeface="Consolas" panose="020B0609020204030204" pitchFamily="49" charset="0"/>
              </a:rPr>
              <a:t>(</a:t>
            </a:r>
            <a:r>
              <a:rPr lang="en-US" sz="1600" dirty="0" err="1">
                <a:solidFill>
                  <a:srgbClr val="2B91AF"/>
                </a:solidFill>
                <a:latin typeface="Consolas" panose="020B0609020204030204" pitchFamily="49" charset="0"/>
              </a:rPr>
              <a:t>ClaimTypes</a:t>
            </a:r>
            <a:r>
              <a:rPr lang="en-US" sz="1600" dirty="0" err="1">
                <a:solidFill>
                  <a:srgbClr val="000000"/>
                </a:solidFill>
                <a:latin typeface="Consolas" panose="020B0609020204030204" pitchFamily="49" charset="0"/>
              </a:rPr>
              <a:t>.NameIdentifier</a:t>
            </a:r>
            <a:r>
              <a:rPr lang="en-US" sz="1600" dirty="0">
                <a:solidFill>
                  <a:srgbClr val="000000"/>
                </a:solidFill>
                <a:latin typeface="Consolas" panose="020B0609020204030204" pitchFamily="49" charset="0"/>
              </a:rPr>
              <a:t>).Value;</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TokenCache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userTokenCache</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SessionTokenCache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signedInUserID</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context.OwinContext.Environment</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System.Web.HttpContextBase</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as</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HttpContextBase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GetMsalCacheInstance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ConfidentialClientApplication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cca</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ConfidentialClientApplication</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appId</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redirectUri</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ClientCredential</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appSecret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userTokenCache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null</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scopes = </a:t>
            </a:r>
            <a:r>
              <a:rPr lang="en-US" sz="1600" dirty="0" err="1">
                <a:solidFill>
                  <a:srgbClr val="000000"/>
                </a:solidFill>
                <a:latin typeface="Consolas" panose="020B0609020204030204" pitchFamily="49" charset="0"/>
              </a:rPr>
              <a:t>graphScopes.Split</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char</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 '</a:t>
            </a:r>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AuthenticationResult</a:t>
            </a:r>
            <a:r>
              <a:rPr lang="en-US" sz="1600" dirty="0">
                <a:solidFill>
                  <a:srgbClr val="000000"/>
                </a:solidFill>
                <a:latin typeface="Consolas" panose="020B0609020204030204" pitchFamily="49" charset="0"/>
              </a:rPr>
              <a:t> result = </a:t>
            </a:r>
            <a:r>
              <a:rPr lang="en-US" sz="1600" dirty="0">
                <a:solidFill>
                  <a:srgbClr val="0000FF"/>
                </a:solidFill>
                <a:latin typeface="Consolas" panose="020B0609020204030204" pitchFamily="49" charset="0"/>
              </a:rPr>
              <a:t>await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cca.AcquireTokenByAuthorizationCodeAsync</a:t>
            </a:r>
            <a:r>
              <a:rPr lang="en-US" sz="1600" dirty="0">
                <a:solidFill>
                  <a:srgbClr val="000000"/>
                </a:solidFill>
                <a:latin typeface="Consolas" panose="020B0609020204030204" pitchFamily="49" charset="0"/>
              </a:rPr>
              <a:t>(code, scopes);</a:t>
            </a:r>
          </a:p>
          <a:p>
            <a:r>
              <a:rPr lang="en-US" sz="1600" dirty="0">
                <a:solidFill>
                  <a:srgbClr val="000000"/>
                </a:solidFill>
                <a:latin typeface="Consolas" panose="020B0609020204030204" pitchFamily="49" charset="0"/>
              </a:rPr>
              <a:t>    }</a:t>
            </a:r>
            <a:endParaRPr lang="en-US" sz="1600" dirty="0"/>
          </a:p>
        </p:txBody>
      </p:sp>
    </p:spTree>
    <p:extLst>
      <p:ext uri="{BB962C8B-B14F-4D97-AF65-F5344CB8AC3E}">
        <p14:creationId xmlns:p14="http://schemas.microsoft.com/office/powerpoint/2010/main" val="379428688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br>
              <a:rPr lang="en-US" dirty="0"/>
            </a:br>
            <a:endParaRPr lang="en-US" dirty="0"/>
          </a:p>
        </p:txBody>
      </p:sp>
    </p:spTree>
    <p:extLst>
      <p:ext uri="{BB962C8B-B14F-4D97-AF65-F5344CB8AC3E}">
        <p14:creationId xmlns:p14="http://schemas.microsoft.com/office/powerpoint/2010/main" val="238354506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138" y="1843063"/>
            <a:ext cx="11533187" cy="411162"/>
          </a:xfrm>
        </p:spPr>
        <p:txBody>
          <a:bodyPr/>
          <a:lstStyle/>
          <a:p>
            <a:r>
              <a:rPr lang="en-US" dirty="0"/>
              <a:t>Summary</a:t>
            </a:r>
          </a:p>
        </p:txBody>
      </p:sp>
      <p:sp>
        <p:nvSpPr>
          <p:cNvPr id="6" name="Text Placeholder 6">
            <a:extLst>
              <a:ext uri="{FF2B5EF4-FFF2-40B4-BE49-F238E27FC236}">
                <a16:creationId xmlns:a16="http://schemas.microsoft.com/office/drawing/2014/main" id="{974293B6-DB39-4F91-AA7D-537440B81B70}"/>
              </a:ext>
            </a:extLst>
          </p:cNvPr>
          <p:cNvSpPr txBox="1">
            <a:spLocks/>
          </p:cNvSpPr>
          <p:nvPr/>
        </p:nvSpPr>
        <p:spPr>
          <a:xfrm>
            <a:off x="465138" y="2621905"/>
            <a:ext cx="4083713" cy="1338828"/>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b="1" kern="1200" spc="0" baseline="0">
                <a:solidFill>
                  <a:schemeClr val="tx1"/>
                </a:solidFill>
                <a:latin typeface="+mn-lt"/>
                <a:ea typeface="+mn-ea"/>
                <a:cs typeface="+mn-cs"/>
              </a:defRPr>
            </a:lvl1pPr>
            <a:lvl2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90000"/>
              </a:lnSpc>
              <a:spcBef>
                <a:spcPts val="1800"/>
              </a:spcBef>
              <a:defRPr/>
            </a:pPr>
            <a:r>
              <a:rPr lang="en-US" sz="1600" b="0" dirty="0">
                <a:solidFill>
                  <a:srgbClr val="2F2F2F"/>
                </a:solidFill>
                <a:latin typeface="Segoe UI Semibold"/>
              </a:rPr>
              <a:t>New endpoint for AAD provides converged authentication for personal accounts as well as work or school accounts.</a:t>
            </a:r>
          </a:p>
          <a:p>
            <a:pPr lvl="0">
              <a:lnSpc>
                <a:spcPct val="90000"/>
              </a:lnSpc>
              <a:spcBef>
                <a:spcPts val="1800"/>
              </a:spcBef>
              <a:defRPr/>
            </a:pPr>
            <a:r>
              <a:rPr lang="en-US" sz="1600" b="0" dirty="0">
                <a:solidFill>
                  <a:srgbClr val="2F2F2F"/>
                </a:solidFill>
                <a:latin typeface="Segoe UI Semibold"/>
              </a:rPr>
              <a:t>New MSAL libraries simplify applications that have multiple platform components</a:t>
            </a:r>
          </a:p>
        </p:txBody>
      </p:sp>
      <p:pic>
        <p:nvPicPr>
          <p:cNvPr id="7" name="Picture 6">
            <a:extLst>
              <a:ext uri="{FF2B5EF4-FFF2-40B4-BE49-F238E27FC236}">
                <a16:creationId xmlns:a16="http://schemas.microsoft.com/office/drawing/2014/main" id="{8F0926A5-EA8D-4DD9-99AB-775131FF00D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887092" y="0"/>
            <a:ext cx="6549383" cy="6994525"/>
          </a:xfrm>
          <a:prstGeom prst="rect">
            <a:avLst/>
          </a:prstGeom>
        </p:spPr>
      </p:pic>
    </p:spTree>
    <p:extLst>
      <p:ext uri="{BB962C8B-B14F-4D97-AF65-F5344CB8AC3E}">
        <p14:creationId xmlns:p14="http://schemas.microsoft.com/office/powerpoint/2010/main" val="178091732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2798015" cy="917575"/>
          </a:xfrm>
        </p:spPr>
        <p:txBody>
          <a:bodyPr/>
          <a:lstStyle/>
          <a:p>
            <a:r>
              <a:rPr lang="en-US" sz="2800" dirty="0"/>
              <a:t>Protocols in the v2.0 endpoint</a:t>
            </a:r>
          </a:p>
        </p:txBody>
      </p:sp>
      <p:sp>
        <p:nvSpPr>
          <p:cNvPr id="5" name="Text Placeholder 4"/>
          <p:cNvSpPr>
            <a:spLocks noGrp="1"/>
          </p:cNvSpPr>
          <p:nvPr>
            <p:ph type="body" sz="quarter" idx="10"/>
          </p:nvPr>
        </p:nvSpPr>
        <p:spPr>
          <a:xfrm>
            <a:off x="465137" y="2574721"/>
            <a:ext cx="4346705" cy="3862387"/>
          </a:xfrm>
        </p:spPr>
        <p:txBody>
          <a:bodyPr/>
          <a:lstStyle/>
          <a:p>
            <a:pPr>
              <a:spcBef>
                <a:spcPts val="1200"/>
              </a:spcBef>
            </a:pPr>
            <a:r>
              <a:rPr lang="en-US" sz="2000" dirty="0"/>
              <a:t>Authorization code grant</a:t>
            </a:r>
          </a:p>
          <a:p>
            <a:pPr>
              <a:spcBef>
                <a:spcPts val="1200"/>
              </a:spcBef>
            </a:pPr>
            <a:r>
              <a:rPr lang="en-US" sz="2000" dirty="0"/>
              <a:t>Implicit grant</a:t>
            </a:r>
          </a:p>
          <a:p>
            <a:pPr>
              <a:spcBef>
                <a:spcPts val="1200"/>
              </a:spcBef>
            </a:pPr>
            <a:r>
              <a:rPr lang="en-US" sz="2000" dirty="0"/>
              <a:t>Client credentials grant</a:t>
            </a:r>
          </a:p>
          <a:p>
            <a:pPr>
              <a:spcBef>
                <a:spcPts val="1200"/>
              </a:spcBef>
            </a:pPr>
            <a:r>
              <a:rPr lang="en-US" sz="2000" dirty="0"/>
              <a:t>OpenID Connect</a:t>
            </a:r>
          </a:p>
        </p:txBody>
      </p:sp>
      <p:pic>
        <p:nvPicPr>
          <p:cNvPr id="8" name="Picture 7">
            <a:extLst>
              <a:ext uri="{FF2B5EF4-FFF2-40B4-BE49-F238E27FC236}">
                <a16:creationId xmlns:a16="http://schemas.microsoft.com/office/drawing/2014/main" id="{47B0580E-E9F8-4385-9AA1-0CA4D35BFAC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3137"/>
          <a:stretch/>
        </p:blipFill>
        <p:spPr>
          <a:xfrm flipH="1">
            <a:off x="5544766" y="1"/>
            <a:ext cx="6891708" cy="6994524"/>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Mobile and native applications – authorization code grant and v2 endpoint</a:t>
            </a:r>
            <a:endParaRPr lang="en-US" dirty="0"/>
          </a:p>
        </p:txBody>
      </p:sp>
      <p:grpSp>
        <p:nvGrpSpPr>
          <p:cNvPr id="40" name="Group 39">
            <a:extLst>
              <a:ext uri="{FF2B5EF4-FFF2-40B4-BE49-F238E27FC236}">
                <a16:creationId xmlns:a16="http://schemas.microsoft.com/office/drawing/2014/main" id="{EB5343C3-5CCE-4BB5-A1E1-FFC55FE7354A}"/>
              </a:ext>
            </a:extLst>
          </p:cNvPr>
          <p:cNvGrpSpPr/>
          <p:nvPr/>
        </p:nvGrpSpPr>
        <p:grpSpPr>
          <a:xfrm>
            <a:off x="377172" y="1295398"/>
            <a:ext cx="11808190" cy="5356468"/>
            <a:chOff x="377172" y="1295398"/>
            <a:chExt cx="11808190" cy="5356468"/>
          </a:xfrm>
        </p:grpSpPr>
        <p:sp>
          <p:nvSpPr>
            <p:cNvPr id="42" name="Rectangle 41">
              <a:extLst>
                <a:ext uri="{FF2B5EF4-FFF2-40B4-BE49-F238E27FC236}">
                  <a16:creationId xmlns:a16="http://schemas.microsoft.com/office/drawing/2014/main" id="{9055567D-AC1E-4BA8-8DB1-52D5C912781F}"/>
                </a:ext>
              </a:extLst>
            </p:cNvPr>
            <p:cNvSpPr/>
            <p:nvPr/>
          </p:nvSpPr>
          <p:spPr bwMode="auto">
            <a:xfrm>
              <a:off x="4794857" y="2596138"/>
              <a:ext cx="2299311" cy="350865"/>
            </a:xfrm>
            <a:prstGeom prst="rect">
              <a:avLst/>
            </a:prstGeom>
            <a:solidFill>
              <a:schemeClr val="bg2">
                <a:lumMod val="95000"/>
              </a:schemeClr>
            </a:solidFill>
            <a:ln w="1270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dirty="0">
                  <a:solidFill>
                    <a:schemeClr val="accent1"/>
                  </a:solidFill>
                  <a:latin typeface="+mj-lt"/>
                  <a:ea typeface="Segoe UI" pitchFamily="34" charset="0"/>
                  <a:cs typeface="Segoe UI" pitchFamily="34" charset="0"/>
                </a:rPr>
                <a:t>Sign in, consent</a:t>
              </a:r>
            </a:p>
          </p:txBody>
        </p:sp>
        <p:sp>
          <p:nvSpPr>
            <p:cNvPr id="43" name="Rectangle 42">
              <a:extLst>
                <a:ext uri="{FF2B5EF4-FFF2-40B4-BE49-F238E27FC236}">
                  <a16:creationId xmlns:a16="http://schemas.microsoft.com/office/drawing/2014/main" id="{A2532244-FCD7-4D3C-83F6-897F7F00722C}"/>
                </a:ext>
              </a:extLst>
            </p:cNvPr>
            <p:cNvSpPr/>
            <p:nvPr/>
          </p:nvSpPr>
          <p:spPr bwMode="auto">
            <a:xfrm>
              <a:off x="377172" y="1729507"/>
              <a:ext cx="1295892" cy="32498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Application</a:t>
              </a:r>
            </a:p>
          </p:txBody>
        </p:sp>
        <p:sp>
          <p:nvSpPr>
            <p:cNvPr id="44" name="Rectangle 43">
              <a:extLst>
                <a:ext uri="{FF2B5EF4-FFF2-40B4-BE49-F238E27FC236}">
                  <a16:creationId xmlns:a16="http://schemas.microsoft.com/office/drawing/2014/main" id="{1757BB72-8BD1-465D-BEB5-03D0FF841764}"/>
                </a:ext>
              </a:extLst>
            </p:cNvPr>
            <p:cNvSpPr/>
            <p:nvPr/>
          </p:nvSpPr>
          <p:spPr bwMode="auto">
            <a:xfrm>
              <a:off x="9906252" y="1731773"/>
              <a:ext cx="2279110"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https://graph.microsoft.com</a:t>
              </a:r>
            </a:p>
          </p:txBody>
        </p:sp>
        <p:sp>
          <p:nvSpPr>
            <p:cNvPr id="45" name="Rectangle 44">
              <a:extLst>
                <a:ext uri="{FF2B5EF4-FFF2-40B4-BE49-F238E27FC236}">
                  <a16:creationId xmlns:a16="http://schemas.microsoft.com/office/drawing/2014/main" id="{22763D0E-7C74-48A9-9BB3-B7F2383FD04C}"/>
                </a:ext>
              </a:extLst>
            </p:cNvPr>
            <p:cNvSpPr/>
            <p:nvPr/>
          </p:nvSpPr>
          <p:spPr bwMode="auto">
            <a:xfrm>
              <a:off x="3115030" y="1295398"/>
              <a:ext cx="5698425" cy="360722"/>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https://login.microsoftonline.com/common</a:t>
              </a:r>
            </a:p>
          </p:txBody>
        </p:sp>
        <p:sp>
          <p:nvSpPr>
            <p:cNvPr id="46" name="Rectangle 45">
              <a:extLst>
                <a:ext uri="{FF2B5EF4-FFF2-40B4-BE49-F238E27FC236}">
                  <a16:creationId xmlns:a16="http://schemas.microsoft.com/office/drawing/2014/main" id="{9AB17841-3987-4F6A-B2FB-546434CA85D8}"/>
                </a:ext>
              </a:extLst>
            </p:cNvPr>
            <p:cNvSpPr/>
            <p:nvPr/>
          </p:nvSpPr>
          <p:spPr bwMode="auto">
            <a:xfrm>
              <a:off x="3115030" y="1731773"/>
              <a:ext cx="2822307"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/common/OAuth/v2.0/authorize</a:t>
              </a:r>
            </a:p>
          </p:txBody>
        </p:sp>
        <p:sp>
          <p:nvSpPr>
            <p:cNvPr id="48" name="Rectangle 47">
              <a:extLst>
                <a:ext uri="{FF2B5EF4-FFF2-40B4-BE49-F238E27FC236}">
                  <a16:creationId xmlns:a16="http://schemas.microsoft.com/office/drawing/2014/main" id="{95E0FC6D-ADD5-49E5-A83D-F1078A841590}"/>
                </a:ext>
              </a:extLst>
            </p:cNvPr>
            <p:cNvSpPr/>
            <p:nvPr/>
          </p:nvSpPr>
          <p:spPr bwMode="auto">
            <a:xfrm>
              <a:off x="5987590" y="1731773"/>
              <a:ext cx="2825865"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/common/OAuth/v2.0/token</a:t>
              </a:r>
            </a:p>
          </p:txBody>
        </p:sp>
        <p:cxnSp>
          <p:nvCxnSpPr>
            <p:cNvPr id="49" name="Straight Connector 48">
              <a:extLst>
                <a:ext uri="{FF2B5EF4-FFF2-40B4-BE49-F238E27FC236}">
                  <a16:creationId xmlns:a16="http://schemas.microsoft.com/office/drawing/2014/main" id="{BC36AF56-D364-496A-8B9F-8DFBB4782A7C}"/>
                </a:ext>
              </a:extLst>
            </p:cNvPr>
            <p:cNvCxnSpPr>
              <a:cxnSpLocks/>
            </p:cNvCxnSpPr>
            <p:nvPr/>
          </p:nvCxnSpPr>
          <p:spPr>
            <a:xfrm>
              <a:off x="11545712"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5131C1D-044B-4C81-8F03-69B3066EE8FE}"/>
                </a:ext>
              </a:extLst>
            </p:cNvPr>
            <p:cNvCxnSpPr>
              <a:cxnSpLocks/>
            </p:cNvCxnSpPr>
            <p:nvPr/>
          </p:nvCxnSpPr>
          <p:spPr>
            <a:xfrm>
              <a:off x="479485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F02D229-8E1B-4691-87DE-8AEE0AD9F8C1}"/>
                </a:ext>
              </a:extLst>
            </p:cNvPr>
            <p:cNvCxnSpPr>
              <a:cxnSpLocks/>
            </p:cNvCxnSpPr>
            <p:nvPr/>
          </p:nvCxnSpPr>
          <p:spPr>
            <a:xfrm>
              <a:off x="76661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CCC73B8-4D1B-46F9-8A64-D3081847697A}"/>
                </a:ext>
              </a:extLst>
            </p:cNvPr>
            <p:cNvCxnSpPr>
              <a:cxnSpLocks/>
            </p:cNvCxnSpPr>
            <p:nvPr/>
          </p:nvCxnSpPr>
          <p:spPr>
            <a:xfrm>
              <a:off x="7382615"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FE94314D-0611-480D-8BA0-68521397E3D1}"/>
                </a:ext>
              </a:extLst>
            </p:cNvPr>
            <p:cNvCxnSpPr/>
            <p:nvPr/>
          </p:nvCxnSpPr>
          <p:spPr>
            <a:xfrm>
              <a:off x="783423" y="2553206"/>
              <a:ext cx="3877826" cy="4708"/>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725E5A1-287E-4059-9C64-2B4E33F9992D}"/>
                </a:ext>
              </a:extLst>
            </p:cNvPr>
            <p:cNvCxnSpPr/>
            <p:nvPr/>
          </p:nvCxnSpPr>
          <p:spPr>
            <a:xfrm>
              <a:off x="783423" y="4287127"/>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BFA97D7C-F3E3-4938-8D28-63F5E265EFF1}"/>
                </a:ext>
              </a:extLst>
            </p:cNvPr>
            <p:cNvCxnSpPr>
              <a:cxnSpLocks/>
            </p:cNvCxnSpPr>
            <p:nvPr/>
          </p:nvCxnSpPr>
          <p:spPr>
            <a:xfrm>
              <a:off x="861374" y="3050879"/>
              <a:ext cx="3900445"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FAB4EDF-B755-4AB7-99DD-7A1BCFD3155C}"/>
                </a:ext>
              </a:extLst>
            </p:cNvPr>
            <p:cNvCxnSpPr/>
            <p:nvPr/>
          </p:nvCxnSpPr>
          <p:spPr>
            <a:xfrm flipV="1">
              <a:off x="783423" y="3606119"/>
              <a:ext cx="6414160" cy="6842"/>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0AE30E7-6379-4EC9-843D-ABBCB326D704}"/>
                </a:ext>
              </a:extLst>
            </p:cNvPr>
            <p:cNvCxnSpPr>
              <a:cxnSpLocks/>
            </p:cNvCxnSpPr>
            <p:nvPr/>
          </p:nvCxnSpPr>
          <p:spPr>
            <a:xfrm>
              <a:off x="861374" y="3754209"/>
              <a:ext cx="652124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D2DFEECF-FB00-4C59-A848-EDA709B82F51}"/>
                </a:ext>
              </a:extLst>
            </p:cNvPr>
            <p:cNvCxnSpPr>
              <a:cxnSpLocks/>
            </p:cNvCxnSpPr>
            <p:nvPr/>
          </p:nvCxnSpPr>
          <p:spPr>
            <a:xfrm>
              <a:off x="861374" y="4434938"/>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8FAC2826-F945-43B7-BCA0-D747FD50567B}"/>
                </a:ext>
              </a:extLst>
            </p:cNvPr>
            <p:cNvSpPr/>
            <p:nvPr/>
          </p:nvSpPr>
          <p:spPr bwMode="auto">
            <a:xfrm>
              <a:off x="783423" y="4837210"/>
              <a:ext cx="10762289" cy="3340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mj-lt"/>
                  <a:ea typeface="Segoe UI" pitchFamily="34" charset="0"/>
                  <a:cs typeface="Segoe UI" pitchFamily="34" charset="0"/>
                </a:rPr>
                <a:t>Token expires</a:t>
              </a:r>
            </a:p>
          </p:txBody>
        </p:sp>
        <p:cxnSp>
          <p:nvCxnSpPr>
            <p:cNvPr id="65" name="Straight Arrow Connector 64">
              <a:extLst>
                <a:ext uri="{FF2B5EF4-FFF2-40B4-BE49-F238E27FC236}">
                  <a16:creationId xmlns:a16="http://schemas.microsoft.com/office/drawing/2014/main" id="{7ABFD1A5-79A4-4D53-BFD1-77E533C59408}"/>
                </a:ext>
              </a:extLst>
            </p:cNvPr>
            <p:cNvCxnSpPr>
              <a:cxnSpLocks/>
            </p:cNvCxnSpPr>
            <p:nvPr/>
          </p:nvCxnSpPr>
          <p:spPr>
            <a:xfrm>
              <a:off x="783423" y="5555738"/>
              <a:ext cx="6414160" cy="20954"/>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E102F50-10C5-4133-955C-4DF2260F5519}"/>
                </a:ext>
              </a:extLst>
            </p:cNvPr>
            <p:cNvCxnSpPr>
              <a:cxnSpLocks/>
            </p:cNvCxnSpPr>
            <p:nvPr/>
          </p:nvCxnSpPr>
          <p:spPr>
            <a:xfrm>
              <a:off x="861374" y="5715730"/>
              <a:ext cx="652124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EF4F825C-E7BE-4F6F-9E4A-F3114FA72DF4}"/>
                </a:ext>
              </a:extLst>
            </p:cNvPr>
            <p:cNvCxnSpPr/>
            <p:nvPr/>
          </p:nvCxnSpPr>
          <p:spPr>
            <a:xfrm>
              <a:off x="783423" y="6135134"/>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8EAD434-1F57-44D3-8D90-6244DB93D343}"/>
                </a:ext>
              </a:extLst>
            </p:cNvPr>
            <p:cNvCxnSpPr>
              <a:cxnSpLocks/>
            </p:cNvCxnSpPr>
            <p:nvPr/>
          </p:nvCxnSpPr>
          <p:spPr>
            <a:xfrm>
              <a:off x="861374" y="6318310"/>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9ED1960A-D12D-4395-B233-9FB97372D882}"/>
                </a:ext>
              </a:extLst>
            </p:cNvPr>
            <p:cNvSpPr txBox="1"/>
            <p:nvPr/>
          </p:nvSpPr>
          <p:spPr>
            <a:xfrm>
              <a:off x="975857" y="3028000"/>
              <a:ext cx="1499128"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authorization code</a:t>
              </a:r>
            </a:p>
          </p:txBody>
        </p:sp>
        <p:sp>
          <p:nvSpPr>
            <p:cNvPr id="76" name="TextBox 75">
              <a:extLst>
                <a:ext uri="{FF2B5EF4-FFF2-40B4-BE49-F238E27FC236}">
                  <a16:creationId xmlns:a16="http://schemas.microsoft.com/office/drawing/2014/main" id="{989CE2E0-53FA-4D2A-A2FA-C472014573EC}"/>
                </a:ext>
              </a:extLst>
            </p:cNvPr>
            <p:cNvSpPr txBox="1"/>
            <p:nvPr/>
          </p:nvSpPr>
          <p:spPr>
            <a:xfrm>
              <a:off x="2291349" y="3271138"/>
              <a:ext cx="2965492" cy="350865"/>
            </a:xfrm>
            <a:prstGeom prst="rect">
              <a:avLst/>
            </a:prstGeom>
            <a:noFill/>
          </p:spPr>
          <p:txBody>
            <a:bodyPr wrap="none" lIns="91440" tIns="91440" rIns="91440" bIns="91440" rtlCol="0" anchor="ctr">
              <a:spAutoFit/>
            </a:bodyPr>
            <a:lstStyle/>
            <a:p>
              <a:pPr>
                <a:lnSpc>
                  <a:spcPct val="90000"/>
                </a:lnSpc>
                <a:spcAft>
                  <a:spcPts val="600"/>
                </a:spcAft>
              </a:pPr>
              <a:r>
                <a:rPr lang="fr-FR" sz="1200" i="1" dirty="0">
                  <a:solidFill>
                    <a:schemeClr val="tx2"/>
                  </a:solidFill>
                </a:rPr>
                <a:t>?</a:t>
              </a:r>
              <a:r>
                <a:rPr lang="fr-FR" sz="1200" i="1" dirty="0" err="1">
                  <a:solidFill>
                    <a:schemeClr val="tx2"/>
                  </a:solidFill>
                </a:rPr>
                <a:t>grant_type</a:t>
              </a:r>
              <a:r>
                <a:rPr lang="fr-FR" sz="1200" i="1" dirty="0">
                  <a:solidFill>
                    <a:schemeClr val="tx2"/>
                  </a:solidFill>
                </a:rPr>
                <a:t>=</a:t>
              </a:r>
              <a:r>
                <a:rPr lang="fr-FR" sz="1200" i="1" dirty="0" err="1">
                  <a:solidFill>
                    <a:schemeClr val="tx2"/>
                  </a:solidFill>
                </a:rPr>
                <a:t>authorization_code&amp;code</a:t>
              </a:r>
              <a:r>
                <a:rPr lang="fr-FR" sz="1200" i="1" dirty="0">
                  <a:solidFill>
                    <a:schemeClr val="tx2"/>
                  </a:solidFill>
                </a:rPr>
                <a:t>=…</a:t>
              </a:r>
            </a:p>
          </p:txBody>
        </p:sp>
        <p:sp>
          <p:nvSpPr>
            <p:cNvPr id="77" name="TextBox 76">
              <a:extLst>
                <a:ext uri="{FF2B5EF4-FFF2-40B4-BE49-F238E27FC236}">
                  <a16:creationId xmlns:a16="http://schemas.microsoft.com/office/drawing/2014/main" id="{1F3FA587-7977-4F86-84A3-EB0032770B18}"/>
                </a:ext>
              </a:extLst>
            </p:cNvPr>
            <p:cNvSpPr txBox="1"/>
            <p:nvPr/>
          </p:nvSpPr>
          <p:spPr>
            <a:xfrm>
              <a:off x="975857" y="3762549"/>
              <a:ext cx="2776081"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r>
                <a:rPr lang="en-US" sz="1200" dirty="0">
                  <a:solidFill>
                    <a:schemeClr val="tx2"/>
                  </a:solidFill>
                  <a:latin typeface="+mj-lt"/>
                </a:rPr>
                <a:t>, </a:t>
              </a:r>
              <a:r>
                <a:rPr lang="en-US" sz="1200" dirty="0" err="1">
                  <a:solidFill>
                    <a:schemeClr val="tx2"/>
                  </a:solidFill>
                  <a:latin typeface="+mj-lt"/>
                </a:rPr>
                <a:t>refresh_token</a:t>
              </a:r>
              <a:r>
                <a:rPr lang="en-US" sz="1200" dirty="0">
                  <a:solidFill>
                    <a:schemeClr val="tx2"/>
                  </a:solidFill>
                  <a:latin typeface="+mj-lt"/>
                </a:rPr>
                <a:t>, </a:t>
              </a:r>
              <a:r>
                <a:rPr lang="en-US" sz="1200" dirty="0" err="1">
                  <a:solidFill>
                    <a:schemeClr val="tx2"/>
                  </a:solidFill>
                  <a:latin typeface="+mj-lt"/>
                </a:rPr>
                <a:t>id_token</a:t>
              </a:r>
              <a:endParaRPr lang="en-US" sz="1200" dirty="0">
                <a:solidFill>
                  <a:schemeClr val="tx2"/>
                </a:solidFill>
                <a:latin typeface="+mj-lt"/>
              </a:endParaRPr>
            </a:p>
          </p:txBody>
        </p:sp>
        <p:sp>
          <p:nvSpPr>
            <p:cNvPr id="78" name="TextBox 77">
              <a:extLst>
                <a:ext uri="{FF2B5EF4-FFF2-40B4-BE49-F238E27FC236}">
                  <a16:creationId xmlns:a16="http://schemas.microsoft.com/office/drawing/2014/main" id="{1DECF25E-7C68-4F39-80E1-13CA9FA46443}"/>
                </a:ext>
              </a:extLst>
            </p:cNvPr>
            <p:cNvSpPr txBox="1"/>
            <p:nvPr/>
          </p:nvSpPr>
          <p:spPr>
            <a:xfrm>
              <a:off x="6561509" y="3965878"/>
              <a:ext cx="19468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(access token)</a:t>
              </a:r>
            </a:p>
          </p:txBody>
        </p:sp>
        <p:sp>
          <p:nvSpPr>
            <p:cNvPr id="79" name="TextBox 78">
              <a:extLst>
                <a:ext uri="{FF2B5EF4-FFF2-40B4-BE49-F238E27FC236}">
                  <a16:creationId xmlns:a16="http://schemas.microsoft.com/office/drawing/2014/main" id="{8C272F53-BF97-49F3-AA75-20185EF0FBD3}"/>
                </a:ext>
              </a:extLst>
            </p:cNvPr>
            <p:cNvSpPr txBox="1"/>
            <p:nvPr/>
          </p:nvSpPr>
          <p:spPr>
            <a:xfrm>
              <a:off x="975857" y="4407238"/>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sp>
          <p:nvSpPr>
            <p:cNvPr id="80" name="TextBox 79">
              <a:extLst>
                <a:ext uri="{FF2B5EF4-FFF2-40B4-BE49-F238E27FC236}">
                  <a16:creationId xmlns:a16="http://schemas.microsoft.com/office/drawing/2014/main" id="{D684FABB-1658-4D89-855A-9F228E65679D}"/>
                </a:ext>
              </a:extLst>
            </p:cNvPr>
            <p:cNvSpPr txBox="1"/>
            <p:nvPr/>
          </p:nvSpPr>
          <p:spPr>
            <a:xfrm>
              <a:off x="3244240" y="5219710"/>
              <a:ext cx="3240824"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a:t>
              </a:r>
              <a:r>
                <a:rPr lang="en-US" sz="1200" i="1" dirty="0" err="1">
                  <a:solidFill>
                    <a:schemeClr val="tx2"/>
                  </a:solidFill>
                </a:rPr>
                <a:t>grant_type</a:t>
              </a:r>
              <a:r>
                <a:rPr lang="en-US" sz="1200" i="1" dirty="0">
                  <a:solidFill>
                    <a:schemeClr val="tx2"/>
                  </a:solidFill>
                </a:rPr>
                <a:t>=</a:t>
              </a:r>
              <a:r>
                <a:rPr lang="en-US" sz="1200" i="1" dirty="0" err="1">
                  <a:solidFill>
                    <a:schemeClr val="tx2"/>
                  </a:solidFill>
                </a:rPr>
                <a:t>refresh_token&amp;refresh_token</a:t>
              </a:r>
              <a:r>
                <a:rPr lang="en-US" sz="1200" i="1" dirty="0">
                  <a:solidFill>
                    <a:schemeClr val="tx2"/>
                  </a:solidFill>
                </a:rPr>
                <a:t>=…</a:t>
              </a:r>
            </a:p>
          </p:txBody>
        </p:sp>
        <p:sp>
          <p:nvSpPr>
            <p:cNvPr id="81" name="TextBox 80">
              <a:extLst>
                <a:ext uri="{FF2B5EF4-FFF2-40B4-BE49-F238E27FC236}">
                  <a16:creationId xmlns:a16="http://schemas.microsoft.com/office/drawing/2014/main" id="{8C14D147-4CF7-49C8-B39B-E02E1D891AF9}"/>
                </a:ext>
              </a:extLst>
            </p:cNvPr>
            <p:cNvSpPr txBox="1"/>
            <p:nvPr/>
          </p:nvSpPr>
          <p:spPr>
            <a:xfrm>
              <a:off x="975857" y="5699201"/>
              <a:ext cx="2776081"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r>
                <a:rPr lang="en-US" sz="1200" dirty="0">
                  <a:solidFill>
                    <a:schemeClr val="tx2"/>
                  </a:solidFill>
                  <a:latin typeface="+mj-lt"/>
                </a:rPr>
                <a:t>, </a:t>
              </a:r>
              <a:r>
                <a:rPr lang="en-US" sz="1200" dirty="0" err="1">
                  <a:solidFill>
                    <a:schemeClr val="tx2"/>
                  </a:solidFill>
                  <a:latin typeface="+mj-lt"/>
                </a:rPr>
                <a:t>refresh_token</a:t>
              </a:r>
              <a:r>
                <a:rPr lang="en-US" sz="1200" dirty="0">
                  <a:solidFill>
                    <a:schemeClr val="tx2"/>
                  </a:solidFill>
                  <a:latin typeface="+mj-lt"/>
                </a:rPr>
                <a:t>, </a:t>
              </a:r>
              <a:r>
                <a:rPr lang="en-US" sz="1200" dirty="0" err="1">
                  <a:solidFill>
                    <a:schemeClr val="tx2"/>
                  </a:solidFill>
                  <a:latin typeface="+mj-lt"/>
                </a:rPr>
                <a:t>id_token</a:t>
              </a:r>
              <a:endParaRPr lang="en-US" sz="1200" dirty="0">
                <a:solidFill>
                  <a:schemeClr val="tx2"/>
                </a:solidFill>
                <a:latin typeface="+mj-lt"/>
              </a:endParaRPr>
            </a:p>
          </p:txBody>
        </p:sp>
        <p:sp>
          <p:nvSpPr>
            <p:cNvPr id="82" name="TextBox 81">
              <a:extLst>
                <a:ext uri="{FF2B5EF4-FFF2-40B4-BE49-F238E27FC236}">
                  <a16:creationId xmlns:a16="http://schemas.microsoft.com/office/drawing/2014/main" id="{1065792C-710C-4B1A-B5DB-FE74E370BB45}"/>
                </a:ext>
              </a:extLst>
            </p:cNvPr>
            <p:cNvSpPr txBox="1"/>
            <p:nvPr/>
          </p:nvSpPr>
          <p:spPr>
            <a:xfrm>
              <a:off x="6561509" y="5813885"/>
              <a:ext cx="19468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(access token)</a:t>
              </a:r>
            </a:p>
          </p:txBody>
        </p:sp>
        <p:sp>
          <p:nvSpPr>
            <p:cNvPr id="83" name="TextBox 82">
              <a:extLst>
                <a:ext uri="{FF2B5EF4-FFF2-40B4-BE49-F238E27FC236}">
                  <a16:creationId xmlns:a16="http://schemas.microsoft.com/office/drawing/2014/main" id="{5CA586FB-1D19-4D86-B705-9B6EBA57BF10}"/>
                </a:ext>
              </a:extLst>
            </p:cNvPr>
            <p:cNvSpPr txBox="1"/>
            <p:nvPr/>
          </p:nvSpPr>
          <p:spPr>
            <a:xfrm>
              <a:off x="2275565" y="2220140"/>
              <a:ext cx="2471061" cy="350865"/>
            </a:xfrm>
            <a:prstGeom prst="rect">
              <a:avLst/>
            </a:prstGeom>
            <a:noFill/>
          </p:spPr>
          <p:txBody>
            <a:bodyPr wrap="none" lIns="91440" tIns="91440" rIns="91440" bIns="91440" rtlCol="0" anchor="ctr">
              <a:spAutoFit/>
            </a:bodyPr>
            <a:lstStyle/>
            <a:p>
              <a:pPr>
                <a:lnSpc>
                  <a:spcPct val="90000"/>
                </a:lnSpc>
                <a:spcAft>
                  <a:spcPts val="600"/>
                </a:spcAft>
              </a:pPr>
              <a:r>
                <a:rPr lang="fr-FR" sz="1200" i="1" dirty="0">
                  <a:solidFill>
                    <a:schemeClr val="tx2"/>
                  </a:solidFill>
                </a:rPr>
                <a:t>?</a:t>
              </a:r>
              <a:r>
                <a:rPr lang="fr-FR" sz="1200" i="1" dirty="0" err="1">
                  <a:solidFill>
                    <a:schemeClr val="tx2"/>
                  </a:solidFill>
                </a:rPr>
                <a:t>response_type</a:t>
              </a:r>
              <a:r>
                <a:rPr lang="fr-FR" sz="1200" i="1" dirty="0">
                  <a:solidFill>
                    <a:schemeClr val="tx2"/>
                  </a:solidFill>
                </a:rPr>
                <a:t>=</a:t>
              </a:r>
              <a:r>
                <a:rPr lang="fr-FR" sz="1200" i="1" dirty="0" err="1">
                  <a:solidFill>
                    <a:schemeClr val="tx2"/>
                  </a:solidFill>
                </a:rPr>
                <a:t>code&amp;client_id</a:t>
              </a:r>
              <a:r>
                <a:rPr lang="fr-FR" sz="1200" i="1" dirty="0">
                  <a:solidFill>
                    <a:schemeClr val="tx2"/>
                  </a:solidFill>
                </a:rPr>
                <a:t>=…</a:t>
              </a:r>
            </a:p>
          </p:txBody>
        </p:sp>
        <p:sp>
          <p:nvSpPr>
            <p:cNvPr id="84" name="TextBox 83">
              <a:extLst>
                <a:ext uri="{FF2B5EF4-FFF2-40B4-BE49-F238E27FC236}">
                  <a16:creationId xmlns:a16="http://schemas.microsoft.com/office/drawing/2014/main" id="{A19B441B-0819-4AE9-B5A9-9160F2B3A56D}"/>
                </a:ext>
              </a:extLst>
            </p:cNvPr>
            <p:cNvSpPr txBox="1"/>
            <p:nvPr/>
          </p:nvSpPr>
          <p:spPr>
            <a:xfrm>
              <a:off x="975857" y="6301001"/>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grpSp>
          <p:nvGrpSpPr>
            <p:cNvPr id="85" name="Group 84">
              <a:extLst>
                <a:ext uri="{FF2B5EF4-FFF2-40B4-BE49-F238E27FC236}">
                  <a16:creationId xmlns:a16="http://schemas.microsoft.com/office/drawing/2014/main" id="{09CD4B25-F8FD-46CA-90F0-C892C6BF9769}"/>
                </a:ext>
              </a:extLst>
            </p:cNvPr>
            <p:cNvGrpSpPr/>
            <p:nvPr/>
          </p:nvGrpSpPr>
          <p:grpSpPr>
            <a:xfrm>
              <a:off x="5100704" y="4740417"/>
              <a:ext cx="527602" cy="527600"/>
              <a:chOff x="4963878" y="4740417"/>
              <a:chExt cx="527602" cy="527600"/>
            </a:xfrm>
          </p:grpSpPr>
          <p:sp>
            <p:nvSpPr>
              <p:cNvPr id="92" name="Oval 91">
                <a:extLst>
                  <a:ext uri="{FF2B5EF4-FFF2-40B4-BE49-F238E27FC236}">
                    <a16:creationId xmlns:a16="http://schemas.microsoft.com/office/drawing/2014/main" id="{73C4B04B-4DA4-4E07-BDD0-6CFBA06C80DA}"/>
                  </a:ext>
                </a:extLst>
              </p:cNvPr>
              <p:cNvSpPr/>
              <p:nvPr/>
            </p:nvSpPr>
            <p:spPr bwMode="auto">
              <a:xfrm>
                <a:off x="4963878" y="4740417"/>
                <a:ext cx="527602" cy="527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Freeform 5">
                <a:extLst>
                  <a:ext uri="{FF2B5EF4-FFF2-40B4-BE49-F238E27FC236}">
                    <a16:creationId xmlns:a16="http://schemas.microsoft.com/office/drawing/2014/main" id="{D98596FF-2613-43AB-AB5B-BC96646C38C0}"/>
                  </a:ext>
                </a:extLst>
              </p:cNvPr>
              <p:cNvSpPr>
                <a:spLocks noEditPoints="1"/>
              </p:cNvSpPr>
              <p:nvPr/>
            </p:nvSpPr>
            <p:spPr bwMode="auto">
              <a:xfrm>
                <a:off x="5052442" y="4839181"/>
                <a:ext cx="350472" cy="330072"/>
              </a:xfrm>
              <a:custGeom>
                <a:avLst/>
                <a:gdLst>
                  <a:gd name="T0" fmla="*/ 256 w 512"/>
                  <a:gd name="T1" fmla="*/ 512 h 512"/>
                  <a:gd name="T2" fmla="*/ 188 w 512"/>
                  <a:gd name="T3" fmla="*/ 503 h 512"/>
                  <a:gd name="T4" fmla="*/ 127 w 512"/>
                  <a:gd name="T5" fmla="*/ 478 h 512"/>
                  <a:gd name="T6" fmla="*/ 75 w 512"/>
                  <a:gd name="T7" fmla="*/ 438 h 512"/>
                  <a:gd name="T8" fmla="*/ 35 w 512"/>
                  <a:gd name="T9" fmla="*/ 386 h 512"/>
                  <a:gd name="T10" fmla="*/ 10 w 512"/>
                  <a:gd name="T11" fmla="*/ 324 h 512"/>
                  <a:gd name="T12" fmla="*/ 0 w 512"/>
                  <a:gd name="T13" fmla="*/ 256 h 512"/>
                  <a:gd name="T14" fmla="*/ 10 w 512"/>
                  <a:gd name="T15" fmla="*/ 188 h 512"/>
                  <a:gd name="T16" fmla="*/ 35 w 512"/>
                  <a:gd name="T17" fmla="*/ 127 h 512"/>
                  <a:gd name="T18" fmla="*/ 75 w 512"/>
                  <a:gd name="T19" fmla="*/ 75 h 512"/>
                  <a:gd name="T20" fmla="*/ 127 w 512"/>
                  <a:gd name="T21" fmla="*/ 35 h 512"/>
                  <a:gd name="T22" fmla="*/ 188 w 512"/>
                  <a:gd name="T23" fmla="*/ 10 h 512"/>
                  <a:gd name="T24" fmla="*/ 256 w 512"/>
                  <a:gd name="T25" fmla="*/ 0 h 512"/>
                  <a:gd name="T26" fmla="*/ 324 w 512"/>
                  <a:gd name="T27" fmla="*/ 10 h 512"/>
                  <a:gd name="T28" fmla="*/ 386 w 512"/>
                  <a:gd name="T29" fmla="*/ 35 h 512"/>
                  <a:gd name="T30" fmla="*/ 438 w 512"/>
                  <a:gd name="T31" fmla="*/ 75 h 512"/>
                  <a:gd name="T32" fmla="*/ 478 w 512"/>
                  <a:gd name="T33" fmla="*/ 127 h 512"/>
                  <a:gd name="T34" fmla="*/ 503 w 512"/>
                  <a:gd name="T35" fmla="*/ 188 h 512"/>
                  <a:gd name="T36" fmla="*/ 512 w 512"/>
                  <a:gd name="T37" fmla="*/ 256 h 512"/>
                  <a:gd name="T38" fmla="*/ 503 w 512"/>
                  <a:gd name="T39" fmla="*/ 325 h 512"/>
                  <a:gd name="T40" fmla="*/ 478 w 512"/>
                  <a:gd name="T41" fmla="*/ 386 h 512"/>
                  <a:gd name="T42" fmla="*/ 438 w 512"/>
                  <a:gd name="T43" fmla="*/ 438 h 512"/>
                  <a:gd name="T44" fmla="*/ 386 w 512"/>
                  <a:gd name="T45" fmla="*/ 478 h 512"/>
                  <a:gd name="T46" fmla="*/ 324 w 512"/>
                  <a:gd name="T47" fmla="*/ 503 h 512"/>
                  <a:gd name="T48" fmla="*/ 256 w 512"/>
                  <a:gd name="T49" fmla="*/ 512 h 512"/>
                  <a:gd name="T50" fmla="*/ 256 w 512"/>
                  <a:gd name="T51" fmla="*/ 32 h 512"/>
                  <a:gd name="T52" fmla="*/ 197 w 512"/>
                  <a:gd name="T53" fmla="*/ 40 h 512"/>
                  <a:gd name="T54" fmla="*/ 144 w 512"/>
                  <a:gd name="T55" fmla="*/ 63 h 512"/>
                  <a:gd name="T56" fmla="*/ 98 w 512"/>
                  <a:gd name="T57" fmla="*/ 98 h 512"/>
                  <a:gd name="T58" fmla="*/ 63 w 512"/>
                  <a:gd name="T59" fmla="*/ 144 h 512"/>
                  <a:gd name="T60" fmla="*/ 40 w 512"/>
                  <a:gd name="T61" fmla="*/ 197 h 512"/>
                  <a:gd name="T62" fmla="*/ 32 w 512"/>
                  <a:gd name="T63" fmla="*/ 256 h 512"/>
                  <a:gd name="T64" fmla="*/ 40 w 512"/>
                  <a:gd name="T65" fmla="*/ 316 h 512"/>
                  <a:gd name="T66" fmla="*/ 63 w 512"/>
                  <a:gd name="T67" fmla="*/ 369 h 512"/>
                  <a:gd name="T68" fmla="*/ 98 w 512"/>
                  <a:gd name="T69" fmla="*/ 415 h 512"/>
                  <a:gd name="T70" fmla="*/ 144 w 512"/>
                  <a:gd name="T71" fmla="*/ 450 h 512"/>
                  <a:gd name="T72" fmla="*/ 197 w 512"/>
                  <a:gd name="T73" fmla="*/ 472 h 512"/>
                  <a:gd name="T74" fmla="*/ 256 w 512"/>
                  <a:gd name="T75" fmla="*/ 480 h 512"/>
                  <a:gd name="T76" fmla="*/ 316 w 512"/>
                  <a:gd name="T77" fmla="*/ 472 h 512"/>
                  <a:gd name="T78" fmla="*/ 369 w 512"/>
                  <a:gd name="T79" fmla="*/ 450 h 512"/>
                  <a:gd name="T80" fmla="*/ 415 w 512"/>
                  <a:gd name="T81" fmla="*/ 415 h 512"/>
                  <a:gd name="T82" fmla="*/ 450 w 512"/>
                  <a:gd name="T83" fmla="*/ 369 h 512"/>
                  <a:gd name="T84" fmla="*/ 472 w 512"/>
                  <a:gd name="T85" fmla="*/ 316 h 512"/>
                  <a:gd name="T86" fmla="*/ 480 w 512"/>
                  <a:gd name="T87" fmla="*/ 256 h 512"/>
                  <a:gd name="T88" fmla="*/ 472 w 512"/>
                  <a:gd name="T89" fmla="*/ 197 h 512"/>
                  <a:gd name="T90" fmla="*/ 450 w 512"/>
                  <a:gd name="T91" fmla="*/ 144 h 512"/>
                  <a:gd name="T92" fmla="*/ 415 w 512"/>
                  <a:gd name="T93" fmla="*/ 98 h 512"/>
                  <a:gd name="T94" fmla="*/ 369 w 512"/>
                  <a:gd name="T95" fmla="*/ 63 h 512"/>
                  <a:gd name="T96" fmla="*/ 316 w 512"/>
                  <a:gd name="T97" fmla="*/ 40 h 512"/>
                  <a:gd name="T98" fmla="*/ 256 w 512"/>
                  <a:gd name="T99" fmla="*/ 32 h 512"/>
                  <a:gd name="T100" fmla="*/ 256 w 512"/>
                  <a:gd name="T101" fmla="*/ 256 h 512"/>
                  <a:gd name="T102" fmla="*/ 256 w 512"/>
                  <a:gd name="T103" fmla="*/ 96 h 512"/>
                  <a:gd name="T104" fmla="*/ 224 w 512"/>
                  <a:gd name="T105" fmla="*/ 96 h 512"/>
                  <a:gd name="T106" fmla="*/ 224 w 512"/>
                  <a:gd name="T107" fmla="*/ 288 h 512"/>
                  <a:gd name="T108" fmla="*/ 352 w 512"/>
                  <a:gd name="T109" fmla="*/ 288 h 512"/>
                  <a:gd name="T110" fmla="*/ 352 w 512"/>
                  <a:gd name="T111" fmla="*/ 256 h 512"/>
                  <a:gd name="T112" fmla="*/ 256 w 512"/>
                  <a:gd name="T113" fmla="*/ 25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56" y="512"/>
                    </a:moveTo>
                    <a:cubicBezTo>
                      <a:pt x="233" y="512"/>
                      <a:pt x="210" y="509"/>
                      <a:pt x="188" y="503"/>
                    </a:cubicBezTo>
                    <a:cubicBezTo>
                      <a:pt x="167" y="497"/>
                      <a:pt x="146" y="489"/>
                      <a:pt x="127" y="478"/>
                    </a:cubicBezTo>
                    <a:cubicBezTo>
                      <a:pt x="108" y="467"/>
                      <a:pt x="91" y="453"/>
                      <a:pt x="75" y="438"/>
                    </a:cubicBezTo>
                    <a:cubicBezTo>
                      <a:pt x="60" y="422"/>
                      <a:pt x="46" y="405"/>
                      <a:pt x="35" y="386"/>
                    </a:cubicBezTo>
                    <a:cubicBezTo>
                      <a:pt x="24" y="367"/>
                      <a:pt x="16" y="346"/>
                      <a:pt x="10" y="324"/>
                    </a:cubicBezTo>
                    <a:cubicBezTo>
                      <a:pt x="4" y="303"/>
                      <a:pt x="0" y="280"/>
                      <a:pt x="0" y="256"/>
                    </a:cubicBezTo>
                    <a:cubicBezTo>
                      <a:pt x="0" y="233"/>
                      <a:pt x="4" y="210"/>
                      <a:pt x="10" y="188"/>
                    </a:cubicBezTo>
                    <a:cubicBezTo>
                      <a:pt x="16" y="167"/>
                      <a:pt x="24" y="146"/>
                      <a:pt x="35" y="127"/>
                    </a:cubicBezTo>
                    <a:cubicBezTo>
                      <a:pt x="46" y="108"/>
                      <a:pt x="60" y="91"/>
                      <a:pt x="75" y="75"/>
                    </a:cubicBezTo>
                    <a:cubicBezTo>
                      <a:pt x="91" y="60"/>
                      <a:pt x="108" y="46"/>
                      <a:pt x="127" y="35"/>
                    </a:cubicBezTo>
                    <a:cubicBezTo>
                      <a:pt x="146" y="24"/>
                      <a:pt x="167" y="16"/>
                      <a:pt x="188" y="10"/>
                    </a:cubicBezTo>
                    <a:cubicBezTo>
                      <a:pt x="210" y="4"/>
                      <a:pt x="233" y="0"/>
                      <a:pt x="256" y="0"/>
                    </a:cubicBezTo>
                    <a:cubicBezTo>
                      <a:pt x="280" y="0"/>
                      <a:pt x="303" y="4"/>
                      <a:pt x="324" y="10"/>
                    </a:cubicBezTo>
                    <a:cubicBezTo>
                      <a:pt x="346" y="16"/>
                      <a:pt x="367" y="24"/>
                      <a:pt x="386" y="35"/>
                    </a:cubicBezTo>
                    <a:cubicBezTo>
                      <a:pt x="405" y="46"/>
                      <a:pt x="422" y="60"/>
                      <a:pt x="438" y="75"/>
                    </a:cubicBezTo>
                    <a:cubicBezTo>
                      <a:pt x="453" y="91"/>
                      <a:pt x="467" y="108"/>
                      <a:pt x="478" y="127"/>
                    </a:cubicBezTo>
                    <a:cubicBezTo>
                      <a:pt x="489" y="146"/>
                      <a:pt x="497" y="167"/>
                      <a:pt x="503" y="188"/>
                    </a:cubicBezTo>
                    <a:cubicBezTo>
                      <a:pt x="509" y="210"/>
                      <a:pt x="512" y="233"/>
                      <a:pt x="512" y="256"/>
                    </a:cubicBezTo>
                    <a:cubicBezTo>
                      <a:pt x="512" y="280"/>
                      <a:pt x="509" y="303"/>
                      <a:pt x="503" y="325"/>
                    </a:cubicBezTo>
                    <a:cubicBezTo>
                      <a:pt x="497" y="346"/>
                      <a:pt x="489" y="367"/>
                      <a:pt x="478" y="386"/>
                    </a:cubicBezTo>
                    <a:cubicBezTo>
                      <a:pt x="467" y="405"/>
                      <a:pt x="453" y="422"/>
                      <a:pt x="438" y="438"/>
                    </a:cubicBezTo>
                    <a:cubicBezTo>
                      <a:pt x="422" y="453"/>
                      <a:pt x="405" y="467"/>
                      <a:pt x="386" y="478"/>
                    </a:cubicBezTo>
                    <a:cubicBezTo>
                      <a:pt x="367" y="489"/>
                      <a:pt x="346" y="497"/>
                      <a:pt x="324" y="503"/>
                    </a:cubicBezTo>
                    <a:cubicBezTo>
                      <a:pt x="303" y="509"/>
                      <a:pt x="280" y="512"/>
                      <a:pt x="256" y="512"/>
                    </a:cubicBezTo>
                    <a:close/>
                    <a:moveTo>
                      <a:pt x="256" y="32"/>
                    </a:moveTo>
                    <a:cubicBezTo>
                      <a:pt x="236" y="32"/>
                      <a:pt x="216" y="35"/>
                      <a:pt x="197" y="40"/>
                    </a:cubicBezTo>
                    <a:cubicBezTo>
                      <a:pt x="178" y="46"/>
                      <a:pt x="160" y="53"/>
                      <a:pt x="144" y="63"/>
                    </a:cubicBezTo>
                    <a:cubicBezTo>
                      <a:pt x="127" y="73"/>
                      <a:pt x="112" y="85"/>
                      <a:pt x="98" y="98"/>
                    </a:cubicBezTo>
                    <a:cubicBezTo>
                      <a:pt x="85" y="112"/>
                      <a:pt x="73" y="127"/>
                      <a:pt x="63" y="144"/>
                    </a:cubicBezTo>
                    <a:cubicBezTo>
                      <a:pt x="53" y="160"/>
                      <a:pt x="46" y="178"/>
                      <a:pt x="40" y="197"/>
                    </a:cubicBezTo>
                    <a:cubicBezTo>
                      <a:pt x="35" y="216"/>
                      <a:pt x="32" y="236"/>
                      <a:pt x="32" y="256"/>
                    </a:cubicBezTo>
                    <a:cubicBezTo>
                      <a:pt x="32" y="277"/>
                      <a:pt x="35" y="297"/>
                      <a:pt x="40" y="316"/>
                    </a:cubicBezTo>
                    <a:cubicBezTo>
                      <a:pt x="46" y="335"/>
                      <a:pt x="53" y="353"/>
                      <a:pt x="63" y="369"/>
                    </a:cubicBezTo>
                    <a:cubicBezTo>
                      <a:pt x="73" y="386"/>
                      <a:pt x="85" y="401"/>
                      <a:pt x="98" y="415"/>
                    </a:cubicBezTo>
                    <a:cubicBezTo>
                      <a:pt x="112" y="428"/>
                      <a:pt x="127" y="440"/>
                      <a:pt x="144" y="450"/>
                    </a:cubicBezTo>
                    <a:cubicBezTo>
                      <a:pt x="160" y="460"/>
                      <a:pt x="178" y="467"/>
                      <a:pt x="197" y="472"/>
                    </a:cubicBezTo>
                    <a:cubicBezTo>
                      <a:pt x="216" y="478"/>
                      <a:pt x="236" y="480"/>
                      <a:pt x="256" y="480"/>
                    </a:cubicBezTo>
                    <a:cubicBezTo>
                      <a:pt x="277" y="480"/>
                      <a:pt x="297" y="478"/>
                      <a:pt x="316" y="472"/>
                    </a:cubicBezTo>
                    <a:cubicBezTo>
                      <a:pt x="335" y="467"/>
                      <a:pt x="353" y="460"/>
                      <a:pt x="369" y="450"/>
                    </a:cubicBezTo>
                    <a:cubicBezTo>
                      <a:pt x="386" y="440"/>
                      <a:pt x="401" y="428"/>
                      <a:pt x="415" y="415"/>
                    </a:cubicBezTo>
                    <a:cubicBezTo>
                      <a:pt x="428" y="401"/>
                      <a:pt x="440" y="386"/>
                      <a:pt x="450" y="369"/>
                    </a:cubicBezTo>
                    <a:cubicBezTo>
                      <a:pt x="460" y="353"/>
                      <a:pt x="467" y="335"/>
                      <a:pt x="472" y="316"/>
                    </a:cubicBezTo>
                    <a:cubicBezTo>
                      <a:pt x="478" y="297"/>
                      <a:pt x="480" y="277"/>
                      <a:pt x="480" y="256"/>
                    </a:cubicBezTo>
                    <a:cubicBezTo>
                      <a:pt x="480" y="236"/>
                      <a:pt x="478" y="216"/>
                      <a:pt x="472" y="197"/>
                    </a:cubicBezTo>
                    <a:cubicBezTo>
                      <a:pt x="467" y="178"/>
                      <a:pt x="460" y="160"/>
                      <a:pt x="450" y="144"/>
                    </a:cubicBezTo>
                    <a:cubicBezTo>
                      <a:pt x="440" y="127"/>
                      <a:pt x="428" y="112"/>
                      <a:pt x="415" y="98"/>
                    </a:cubicBezTo>
                    <a:cubicBezTo>
                      <a:pt x="401" y="85"/>
                      <a:pt x="386" y="73"/>
                      <a:pt x="369" y="63"/>
                    </a:cubicBezTo>
                    <a:cubicBezTo>
                      <a:pt x="353" y="53"/>
                      <a:pt x="335" y="46"/>
                      <a:pt x="316" y="40"/>
                    </a:cubicBezTo>
                    <a:cubicBezTo>
                      <a:pt x="297" y="35"/>
                      <a:pt x="277" y="32"/>
                      <a:pt x="256" y="32"/>
                    </a:cubicBezTo>
                    <a:close/>
                    <a:moveTo>
                      <a:pt x="256" y="256"/>
                    </a:moveTo>
                    <a:lnTo>
                      <a:pt x="256" y="96"/>
                    </a:lnTo>
                    <a:lnTo>
                      <a:pt x="224" y="96"/>
                    </a:lnTo>
                    <a:lnTo>
                      <a:pt x="224" y="288"/>
                    </a:lnTo>
                    <a:lnTo>
                      <a:pt x="352" y="288"/>
                    </a:lnTo>
                    <a:lnTo>
                      <a:pt x="352" y="256"/>
                    </a:lnTo>
                    <a:lnTo>
                      <a:pt x="256"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84209921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553752-2D04-479F-8A2D-275D7F1FEC53}"/>
              </a:ext>
            </a:extLst>
          </p:cNvPr>
          <p:cNvSpPr/>
          <p:nvPr/>
        </p:nvSpPr>
        <p:spPr bwMode="auto">
          <a:xfrm>
            <a:off x="0" y="1503947"/>
            <a:ext cx="12436475" cy="4824664"/>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Using MSAL with mobile and native applications</a:t>
            </a:r>
          </a:p>
        </p:txBody>
      </p:sp>
      <p:sp>
        <p:nvSpPr>
          <p:cNvPr id="5" name="Rectangle 4"/>
          <p:cNvSpPr/>
          <p:nvPr/>
        </p:nvSpPr>
        <p:spPr>
          <a:xfrm>
            <a:off x="465137" y="1823398"/>
            <a:ext cx="11533187" cy="4185761"/>
          </a:xfrm>
          <a:prstGeom prst="rect">
            <a:avLst/>
          </a:prstGeom>
          <a:ln>
            <a:noFill/>
          </a:ln>
        </p:spPr>
        <p:txBody>
          <a:bodyPr wrap="square">
            <a:spAutoFit/>
          </a:bodyPr>
          <a:lstStyle/>
          <a:p>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static</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PublicClientApplication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IdentityClientApp</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PublicClientApplication</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clientId</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p>
          <a:p>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static</a:t>
            </a:r>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async</a:t>
            </a:r>
            <a:r>
              <a:rPr lang="en-US" sz="1400" dirty="0">
                <a:solidFill>
                  <a:srgbClr val="000000"/>
                </a:solidFill>
                <a:latin typeface="Consolas" panose="020B0609020204030204" pitchFamily="49" charset="0"/>
              </a:rPr>
              <a:t> </a:t>
            </a:r>
            <a:r>
              <a:rPr lang="en-US" sz="1400" dirty="0">
                <a:solidFill>
                  <a:srgbClr val="2B91AF"/>
                </a:solidFill>
                <a:latin typeface="Consolas" panose="020B0609020204030204" pitchFamily="49" charset="0"/>
              </a:rPr>
              <a:t>Task</a:t>
            </a:r>
            <a:r>
              <a:rPr lang="en-US" sz="1400" dirty="0">
                <a:solidFill>
                  <a:srgbClr val="000000"/>
                </a:solidFill>
                <a:latin typeface="Consolas" panose="020B0609020204030204" pitchFamily="49" charset="0"/>
              </a:rPr>
              <a:t>&lt;</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&gt; </a:t>
            </a:r>
            <a:r>
              <a:rPr lang="en-US" sz="1400" dirty="0" err="1">
                <a:solidFill>
                  <a:srgbClr val="000000"/>
                </a:solidFill>
                <a:latin typeface="Consolas" panose="020B0609020204030204" pitchFamily="49" charset="0"/>
              </a:rPr>
              <a:t>GetTokenForUserAsync</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scopes = { </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User.Read</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Mail.Send</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AuthenticationResult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authResult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try</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//Look in cache for a token for this user with the specified scopes</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authResult</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await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IdentityClientApp.AcquireTokenSilentAsync</a:t>
            </a:r>
            <a:r>
              <a:rPr lang="en-US" sz="1400" dirty="0">
                <a:solidFill>
                  <a:srgbClr val="000000"/>
                </a:solidFill>
                <a:latin typeface="Consolas" panose="020B0609020204030204" pitchFamily="49" charset="0"/>
              </a:rPr>
              <a:t>(scopes, </a:t>
            </a:r>
            <a:r>
              <a:rPr lang="en-US" sz="1400" dirty="0" err="1">
                <a:solidFill>
                  <a:srgbClr val="000000"/>
                </a:solidFill>
                <a:latin typeface="Consolas" panose="020B0609020204030204" pitchFamily="49" charset="0"/>
              </a:rPr>
              <a:t>IdentityClientApp.Users.First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authResult.AccessToken</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catch</a:t>
            </a:r>
            <a:r>
              <a:rPr lang="en-US" sz="1400" dirty="0">
                <a:solidFill>
                  <a:srgbClr val="000000"/>
                </a:solidFill>
                <a:latin typeface="Consolas" panose="020B0609020204030204" pitchFamily="49" charset="0"/>
              </a:rPr>
              <a:t> (</a:t>
            </a:r>
            <a:r>
              <a:rPr lang="en-US" sz="1400" dirty="0">
                <a:solidFill>
                  <a:srgbClr val="2B91AF"/>
                </a:solidFill>
                <a:latin typeface="Consolas" panose="020B0609020204030204" pitchFamily="49" charset="0"/>
              </a:rPr>
              <a:t>Exception</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        </a:t>
            </a:r>
          </a:p>
          <a:p>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//Acquire a refresh and access token</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authResult</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await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IdentityClientApp.AcquireTokenAsync</a:t>
            </a:r>
            <a:r>
              <a:rPr lang="en-US" sz="1400" dirty="0">
                <a:solidFill>
                  <a:srgbClr val="000000"/>
                </a:solidFill>
                <a:latin typeface="Consolas" panose="020B0609020204030204" pitchFamily="49" charset="0"/>
              </a:rPr>
              <a:t>(scopes);</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authResult.AccessToken</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    </a:t>
            </a:r>
          </a:p>
          <a:p>
            <a:r>
              <a:rPr lang="en-US" sz="1400" dirty="0">
                <a:solidFill>
                  <a:srgbClr val="000000"/>
                </a:solidFill>
                <a:latin typeface="Consolas" panose="020B0609020204030204" pitchFamily="49" charset="0"/>
              </a:rPr>
              <a:t>}</a:t>
            </a:r>
            <a:endParaRPr lang="en-US" sz="1400" dirty="0"/>
          </a:p>
        </p:txBody>
      </p:sp>
    </p:spTree>
    <p:extLst>
      <p:ext uri="{BB962C8B-B14F-4D97-AF65-F5344CB8AC3E}">
        <p14:creationId xmlns:p14="http://schemas.microsoft.com/office/powerpoint/2010/main" val="392555131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JavaScript applications – implicit grant and v2 endpoint</a:t>
            </a:r>
            <a:endParaRPr lang="en-US" dirty="0"/>
          </a:p>
        </p:txBody>
      </p:sp>
      <p:grpSp>
        <p:nvGrpSpPr>
          <p:cNvPr id="9" name="Group 8">
            <a:extLst>
              <a:ext uri="{FF2B5EF4-FFF2-40B4-BE49-F238E27FC236}">
                <a16:creationId xmlns:a16="http://schemas.microsoft.com/office/drawing/2014/main" id="{AD3E2D72-23CF-47DF-A38A-C2EAB881A4D2}"/>
              </a:ext>
            </a:extLst>
          </p:cNvPr>
          <p:cNvGrpSpPr/>
          <p:nvPr/>
        </p:nvGrpSpPr>
        <p:grpSpPr>
          <a:xfrm>
            <a:off x="377172" y="1295398"/>
            <a:ext cx="11808190" cy="5356468"/>
            <a:chOff x="377172" y="1295398"/>
            <a:chExt cx="11808190" cy="5356468"/>
          </a:xfrm>
        </p:grpSpPr>
        <p:sp>
          <p:nvSpPr>
            <p:cNvPr id="92" name="Rectangle 91">
              <a:extLst>
                <a:ext uri="{FF2B5EF4-FFF2-40B4-BE49-F238E27FC236}">
                  <a16:creationId xmlns:a16="http://schemas.microsoft.com/office/drawing/2014/main" id="{08CFAE31-E5AE-4FD8-95E3-5480AE79019E}"/>
                </a:ext>
              </a:extLst>
            </p:cNvPr>
            <p:cNvSpPr/>
            <p:nvPr/>
          </p:nvSpPr>
          <p:spPr bwMode="auto">
            <a:xfrm>
              <a:off x="6170297" y="2596138"/>
              <a:ext cx="2299311" cy="350865"/>
            </a:xfrm>
            <a:prstGeom prst="rect">
              <a:avLst/>
            </a:prstGeom>
            <a:solidFill>
              <a:schemeClr val="bg2">
                <a:lumMod val="95000"/>
              </a:schemeClr>
            </a:solidFill>
            <a:ln w="1270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dirty="0">
                  <a:solidFill>
                    <a:schemeClr val="accent1"/>
                  </a:solidFill>
                  <a:latin typeface="+mj-lt"/>
                  <a:ea typeface="Segoe UI" pitchFamily="34" charset="0"/>
                  <a:cs typeface="Segoe UI" pitchFamily="34" charset="0"/>
                </a:rPr>
                <a:t>Sign in, consent</a:t>
              </a:r>
            </a:p>
          </p:txBody>
        </p:sp>
        <p:sp>
          <p:nvSpPr>
            <p:cNvPr id="93" name="Rectangle 92">
              <a:extLst>
                <a:ext uri="{FF2B5EF4-FFF2-40B4-BE49-F238E27FC236}">
                  <a16:creationId xmlns:a16="http://schemas.microsoft.com/office/drawing/2014/main" id="{786880BB-B5A7-4279-9E87-A516BD7C39BC}"/>
                </a:ext>
              </a:extLst>
            </p:cNvPr>
            <p:cNvSpPr/>
            <p:nvPr/>
          </p:nvSpPr>
          <p:spPr bwMode="auto">
            <a:xfrm>
              <a:off x="377172" y="1729507"/>
              <a:ext cx="1295892" cy="32498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Application</a:t>
              </a:r>
            </a:p>
          </p:txBody>
        </p:sp>
        <p:sp>
          <p:nvSpPr>
            <p:cNvPr id="94" name="Rectangle 93">
              <a:extLst>
                <a:ext uri="{FF2B5EF4-FFF2-40B4-BE49-F238E27FC236}">
                  <a16:creationId xmlns:a16="http://schemas.microsoft.com/office/drawing/2014/main" id="{4B8E8BA1-B1F5-43B3-A301-48230139AE9C}"/>
                </a:ext>
              </a:extLst>
            </p:cNvPr>
            <p:cNvSpPr/>
            <p:nvPr/>
          </p:nvSpPr>
          <p:spPr bwMode="auto">
            <a:xfrm>
              <a:off x="9906252" y="1731773"/>
              <a:ext cx="2279110"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https://graph.microsoft.com</a:t>
              </a:r>
            </a:p>
          </p:txBody>
        </p:sp>
        <p:sp>
          <p:nvSpPr>
            <p:cNvPr id="95" name="Rectangle 94">
              <a:extLst>
                <a:ext uri="{FF2B5EF4-FFF2-40B4-BE49-F238E27FC236}">
                  <a16:creationId xmlns:a16="http://schemas.microsoft.com/office/drawing/2014/main" id="{077F6A05-3325-4833-94B5-781DCCFC661B}"/>
                </a:ext>
              </a:extLst>
            </p:cNvPr>
            <p:cNvSpPr/>
            <p:nvPr/>
          </p:nvSpPr>
          <p:spPr bwMode="auto">
            <a:xfrm>
              <a:off x="3115030" y="1295398"/>
              <a:ext cx="5698425" cy="360722"/>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https://login.microsoftonline.com/common</a:t>
              </a:r>
            </a:p>
          </p:txBody>
        </p:sp>
        <p:sp>
          <p:nvSpPr>
            <p:cNvPr id="96" name="Rectangle 95">
              <a:extLst>
                <a:ext uri="{FF2B5EF4-FFF2-40B4-BE49-F238E27FC236}">
                  <a16:creationId xmlns:a16="http://schemas.microsoft.com/office/drawing/2014/main" id="{A4273F87-7E52-40BA-A015-EECBF8FA2609}"/>
                </a:ext>
              </a:extLst>
            </p:cNvPr>
            <p:cNvSpPr/>
            <p:nvPr/>
          </p:nvSpPr>
          <p:spPr bwMode="auto">
            <a:xfrm>
              <a:off x="4490470" y="1731773"/>
              <a:ext cx="2822307"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/common/OAuth/v2.0/authorize</a:t>
              </a:r>
            </a:p>
          </p:txBody>
        </p:sp>
        <p:cxnSp>
          <p:nvCxnSpPr>
            <p:cNvPr id="101" name="Straight Connector 100">
              <a:extLst>
                <a:ext uri="{FF2B5EF4-FFF2-40B4-BE49-F238E27FC236}">
                  <a16:creationId xmlns:a16="http://schemas.microsoft.com/office/drawing/2014/main" id="{B54DE7DA-6D33-4E58-BD83-B2F33F00100F}"/>
                </a:ext>
              </a:extLst>
            </p:cNvPr>
            <p:cNvCxnSpPr>
              <a:cxnSpLocks/>
            </p:cNvCxnSpPr>
            <p:nvPr/>
          </p:nvCxnSpPr>
          <p:spPr>
            <a:xfrm>
              <a:off x="11545712"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490CBC7-2E7E-4BB3-BA6D-D23691AF8BA0}"/>
                </a:ext>
              </a:extLst>
            </p:cNvPr>
            <p:cNvCxnSpPr>
              <a:cxnSpLocks/>
            </p:cNvCxnSpPr>
            <p:nvPr/>
          </p:nvCxnSpPr>
          <p:spPr>
            <a:xfrm>
              <a:off x="617029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C9627B8-4544-433E-84D4-F75B877975C9}"/>
                </a:ext>
              </a:extLst>
            </p:cNvPr>
            <p:cNvCxnSpPr>
              <a:cxnSpLocks/>
            </p:cNvCxnSpPr>
            <p:nvPr/>
          </p:nvCxnSpPr>
          <p:spPr>
            <a:xfrm>
              <a:off x="76661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8EA29819-93C2-4C51-B001-96F4E6EB17C6}"/>
                </a:ext>
              </a:extLst>
            </p:cNvPr>
            <p:cNvCxnSpPr>
              <a:cxnSpLocks/>
            </p:cNvCxnSpPr>
            <p:nvPr/>
          </p:nvCxnSpPr>
          <p:spPr>
            <a:xfrm>
              <a:off x="783423" y="2553206"/>
              <a:ext cx="5386873" cy="0"/>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9E05A533-A39E-444F-B84D-33ECDA544425}"/>
                </a:ext>
              </a:extLst>
            </p:cNvPr>
            <p:cNvCxnSpPr/>
            <p:nvPr/>
          </p:nvCxnSpPr>
          <p:spPr>
            <a:xfrm>
              <a:off x="783423" y="3849086"/>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9224BB49-4EE4-46D1-A1CE-7F5CFC8841D5}"/>
                </a:ext>
              </a:extLst>
            </p:cNvPr>
            <p:cNvCxnSpPr>
              <a:cxnSpLocks/>
            </p:cNvCxnSpPr>
            <p:nvPr/>
          </p:nvCxnSpPr>
          <p:spPr>
            <a:xfrm>
              <a:off x="861374" y="3050879"/>
              <a:ext cx="5308922"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2BC1C9C7-BD85-4BC8-852F-51561BD91061}"/>
                </a:ext>
              </a:extLst>
            </p:cNvPr>
            <p:cNvCxnSpPr>
              <a:cxnSpLocks/>
            </p:cNvCxnSpPr>
            <p:nvPr/>
          </p:nvCxnSpPr>
          <p:spPr>
            <a:xfrm>
              <a:off x="861374" y="3996897"/>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8C0E0158-63FF-4688-8529-9694C3355EFC}"/>
                </a:ext>
              </a:extLst>
            </p:cNvPr>
            <p:cNvSpPr/>
            <p:nvPr/>
          </p:nvSpPr>
          <p:spPr bwMode="auto">
            <a:xfrm>
              <a:off x="783423" y="4547845"/>
              <a:ext cx="10762289" cy="3340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mj-lt"/>
                  <a:ea typeface="Segoe UI" pitchFamily="34" charset="0"/>
                  <a:cs typeface="Segoe UI" pitchFamily="34" charset="0"/>
                </a:rPr>
                <a:t>Token expires</a:t>
              </a:r>
            </a:p>
          </p:txBody>
        </p:sp>
        <p:cxnSp>
          <p:nvCxnSpPr>
            <p:cNvPr id="112" name="Straight Arrow Connector 111">
              <a:extLst>
                <a:ext uri="{FF2B5EF4-FFF2-40B4-BE49-F238E27FC236}">
                  <a16:creationId xmlns:a16="http://schemas.microsoft.com/office/drawing/2014/main" id="{93065577-30BE-4C13-8206-0BC2031B29EC}"/>
                </a:ext>
              </a:extLst>
            </p:cNvPr>
            <p:cNvCxnSpPr>
              <a:cxnSpLocks/>
            </p:cNvCxnSpPr>
            <p:nvPr/>
          </p:nvCxnSpPr>
          <p:spPr>
            <a:xfrm>
              <a:off x="783423" y="5377523"/>
              <a:ext cx="5386873" cy="17598"/>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3B3B6727-02C6-4C99-A2C8-F67A11B95A2C}"/>
                </a:ext>
              </a:extLst>
            </p:cNvPr>
            <p:cNvCxnSpPr>
              <a:cxnSpLocks/>
            </p:cNvCxnSpPr>
            <p:nvPr/>
          </p:nvCxnSpPr>
          <p:spPr>
            <a:xfrm>
              <a:off x="861374" y="5537515"/>
              <a:ext cx="5308922"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C20ACC69-43EF-4F9C-8AF9-28838E34A011}"/>
                </a:ext>
              </a:extLst>
            </p:cNvPr>
            <p:cNvCxnSpPr/>
            <p:nvPr/>
          </p:nvCxnSpPr>
          <p:spPr>
            <a:xfrm>
              <a:off x="783423" y="6135134"/>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196E383E-3837-4890-B6AB-CBBDE35438CD}"/>
                </a:ext>
              </a:extLst>
            </p:cNvPr>
            <p:cNvCxnSpPr>
              <a:cxnSpLocks/>
            </p:cNvCxnSpPr>
            <p:nvPr/>
          </p:nvCxnSpPr>
          <p:spPr>
            <a:xfrm>
              <a:off x="861374" y="6318310"/>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DDA7E31F-22CF-4D87-B4B3-87AFC929AACE}"/>
                </a:ext>
              </a:extLst>
            </p:cNvPr>
            <p:cNvSpPr txBox="1"/>
            <p:nvPr/>
          </p:nvSpPr>
          <p:spPr>
            <a:xfrm>
              <a:off x="975857" y="3028000"/>
              <a:ext cx="1081963"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endParaRPr lang="en-US" sz="1200" dirty="0">
                <a:solidFill>
                  <a:schemeClr val="tx2"/>
                </a:solidFill>
                <a:latin typeface="+mj-lt"/>
              </a:endParaRPr>
            </a:p>
          </p:txBody>
        </p:sp>
        <p:sp>
          <p:nvSpPr>
            <p:cNvPr id="119" name="TextBox 118">
              <a:extLst>
                <a:ext uri="{FF2B5EF4-FFF2-40B4-BE49-F238E27FC236}">
                  <a16:creationId xmlns:a16="http://schemas.microsoft.com/office/drawing/2014/main" id="{AE57C23B-E1D7-4CE1-BC6B-3C620E8AA24B}"/>
                </a:ext>
              </a:extLst>
            </p:cNvPr>
            <p:cNvSpPr txBox="1"/>
            <p:nvPr/>
          </p:nvSpPr>
          <p:spPr>
            <a:xfrm>
              <a:off x="6561509" y="3527837"/>
              <a:ext cx="19468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(access token)</a:t>
              </a:r>
            </a:p>
          </p:txBody>
        </p:sp>
        <p:sp>
          <p:nvSpPr>
            <p:cNvPr id="120" name="TextBox 119">
              <a:extLst>
                <a:ext uri="{FF2B5EF4-FFF2-40B4-BE49-F238E27FC236}">
                  <a16:creationId xmlns:a16="http://schemas.microsoft.com/office/drawing/2014/main" id="{AF2AC273-8FE0-40DC-877A-AECF9F105AB8}"/>
                </a:ext>
              </a:extLst>
            </p:cNvPr>
            <p:cNvSpPr txBox="1"/>
            <p:nvPr/>
          </p:nvSpPr>
          <p:spPr>
            <a:xfrm>
              <a:off x="975857" y="3969197"/>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sp>
          <p:nvSpPr>
            <p:cNvPr id="121" name="TextBox 120">
              <a:extLst>
                <a:ext uri="{FF2B5EF4-FFF2-40B4-BE49-F238E27FC236}">
                  <a16:creationId xmlns:a16="http://schemas.microsoft.com/office/drawing/2014/main" id="{D9499659-606F-4A13-BFC1-C748C47E3647}"/>
                </a:ext>
              </a:extLst>
            </p:cNvPr>
            <p:cNvSpPr txBox="1"/>
            <p:nvPr/>
          </p:nvSpPr>
          <p:spPr>
            <a:xfrm>
              <a:off x="1800884" y="5041495"/>
              <a:ext cx="1739707"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(hidden sign in request)</a:t>
              </a:r>
            </a:p>
          </p:txBody>
        </p:sp>
        <p:sp>
          <p:nvSpPr>
            <p:cNvPr id="122" name="TextBox 121">
              <a:extLst>
                <a:ext uri="{FF2B5EF4-FFF2-40B4-BE49-F238E27FC236}">
                  <a16:creationId xmlns:a16="http://schemas.microsoft.com/office/drawing/2014/main" id="{F790CECD-0493-480E-8D6E-DB83202ADA32}"/>
                </a:ext>
              </a:extLst>
            </p:cNvPr>
            <p:cNvSpPr txBox="1"/>
            <p:nvPr/>
          </p:nvSpPr>
          <p:spPr>
            <a:xfrm>
              <a:off x="975857" y="5520986"/>
              <a:ext cx="1081963"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endParaRPr lang="en-US" sz="1200" dirty="0">
                <a:solidFill>
                  <a:schemeClr val="tx2"/>
                </a:solidFill>
                <a:latin typeface="+mj-lt"/>
              </a:endParaRPr>
            </a:p>
          </p:txBody>
        </p:sp>
        <p:sp>
          <p:nvSpPr>
            <p:cNvPr id="123" name="TextBox 122">
              <a:extLst>
                <a:ext uri="{FF2B5EF4-FFF2-40B4-BE49-F238E27FC236}">
                  <a16:creationId xmlns:a16="http://schemas.microsoft.com/office/drawing/2014/main" id="{EE7F6A6A-738A-4368-9DF9-1140CDCED5A5}"/>
                </a:ext>
              </a:extLst>
            </p:cNvPr>
            <p:cNvSpPr txBox="1"/>
            <p:nvPr/>
          </p:nvSpPr>
          <p:spPr>
            <a:xfrm>
              <a:off x="6561509" y="5813885"/>
              <a:ext cx="19468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(access token)</a:t>
              </a:r>
            </a:p>
          </p:txBody>
        </p:sp>
        <p:sp>
          <p:nvSpPr>
            <p:cNvPr id="124" name="TextBox 123">
              <a:extLst>
                <a:ext uri="{FF2B5EF4-FFF2-40B4-BE49-F238E27FC236}">
                  <a16:creationId xmlns:a16="http://schemas.microsoft.com/office/drawing/2014/main" id="{B4E1B1E6-93F6-48E7-BA05-44C999392BA1}"/>
                </a:ext>
              </a:extLst>
            </p:cNvPr>
            <p:cNvSpPr txBox="1"/>
            <p:nvPr/>
          </p:nvSpPr>
          <p:spPr>
            <a:xfrm>
              <a:off x="2275565" y="2220140"/>
              <a:ext cx="2530052" cy="350865"/>
            </a:xfrm>
            <a:prstGeom prst="rect">
              <a:avLst/>
            </a:prstGeom>
            <a:noFill/>
          </p:spPr>
          <p:txBody>
            <a:bodyPr wrap="none" lIns="91440" tIns="91440" rIns="91440" bIns="91440" rtlCol="0" anchor="ctr">
              <a:spAutoFit/>
            </a:bodyPr>
            <a:lstStyle/>
            <a:p>
              <a:pPr>
                <a:lnSpc>
                  <a:spcPct val="90000"/>
                </a:lnSpc>
                <a:spcAft>
                  <a:spcPts val="600"/>
                </a:spcAft>
              </a:pPr>
              <a:r>
                <a:rPr lang="fr-FR" sz="1200" i="1" dirty="0">
                  <a:solidFill>
                    <a:schemeClr val="tx2"/>
                  </a:solidFill>
                </a:rPr>
                <a:t>?</a:t>
              </a:r>
              <a:r>
                <a:rPr lang="fr-FR" sz="1200" i="1" dirty="0" err="1">
                  <a:solidFill>
                    <a:schemeClr val="tx2"/>
                  </a:solidFill>
                </a:rPr>
                <a:t>response_type</a:t>
              </a:r>
              <a:r>
                <a:rPr lang="fr-FR" sz="1200" i="1" dirty="0">
                  <a:solidFill>
                    <a:schemeClr val="tx2"/>
                  </a:solidFill>
                </a:rPr>
                <a:t>=</a:t>
              </a:r>
              <a:r>
                <a:rPr lang="fr-FR" sz="1200" i="1" dirty="0" err="1">
                  <a:solidFill>
                    <a:schemeClr val="tx2"/>
                  </a:solidFill>
                </a:rPr>
                <a:t>token&amp;client_id</a:t>
              </a:r>
              <a:r>
                <a:rPr lang="fr-FR" sz="1200" i="1" dirty="0">
                  <a:solidFill>
                    <a:schemeClr val="tx2"/>
                  </a:solidFill>
                </a:rPr>
                <a:t>=…</a:t>
              </a:r>
            </a:p>
          </p:txBody>
        </p:sp>
        <p:sp>
          <p:nvSpPr>
            <p:cNvPr id="125" name="TextBox 124">
              <a:extLst>
                <a:ext uri="{FF2B5EF4-FFF2-40B4-BE49-F238E27FC236}">
                  <a16:creationId xmlns:a16="http://schemas.microsoft.com/office/drawing/2014/main" id="{B4AF2E81-A666-4135-9DAC-F01502F1D246}"/>
                </a:ext>
              </a:extLst>
            </p:cNvPr>
            <p:cNvSpPr txBox="1"/>
            <p:nvPr/>
          </p:nvSpPr>
          <p:spPr>
            <a:xfrm>
              <a:off x="975857" y="6301001"/>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grpSp>
          <p:nvGrpSpPr>
            <p:cNvPr id="126" name="Group 125">
              <a:extLst>
                <a:ext uri="{FF2B5EF4-FFF2-40B4-BE49-F238E27FC236}">
                  <a16:creationId xmlns:a16="http://schemas.microsoft.com/office/drawing/2014/main" id="{343D5F53-6C62-4C9A-981D-541B6D60B186}"/>
                </a:ext>
              </a:extLst>
            </p:cNvPr>
            <p:cNvGrpSpPr/>
            <p:nvPr/>
          </p:nvGrpSpPr>
          <p:grpSpPr>
            <a:xfrm>
              <a:off x="5100704" y="4451052"/>
              <a:ext cx="527602" cy="527600"/>
              <a:chOff x="4963878" y="4740417"/>
              <a:chExt cx="527602" cy="527600"/>
            </a:xfrm>
          </p:grpSpPr>
          <p:sp>
            <p:nvSpPr>
              <p:cNvPr id="127" name="Oval 126">
                <a:extLst>
                  <a:ext uri="{FF2B5EF4-FFF2-40B4-BE49-F238E27FC236}">
                    <a16:creationId xmlns:a16="http://schemas.microsoft.com/office/drawing/2014/main" id="{AF251008-A2C5-4216-9451-556BDFC060B8}"/>
                  </a:ext>
                </a:extLst>
              </p:cNvPr>
              <p:cNvSpPr/>
              <p:nvPr/>
            </p:nvSpPr>
            <p:spPr bwMode="auto">
              <a:xfrm>
                <a:off x="4963878" y="4740417"/>
                <a:ext cx="527602" cy="527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Freeform 5">
                <a:extLst>
                  <a:ext uri="{FF2B5EF4-FFF2-40B4-BE49-F238E27FC236}">
                    <a16:creationId xmlns:a16="http://schemas.microsoft.com/office/drawing/2014/main" id="{607BC82E-36EC-40D9-8779-7ECD9C7842F0}"/>
                  </a:ext>
                </a:extLst>
              </p:cNvPr>
              <p:cNvSpPr>
                <a:spLocks noEditPoints="1"/>
              </p:cNvSpPr>
              <p:nvPr/>
            </p:nvSpPr>
            <p:spPr bwMode="auto">
              <a:xfrm>
                <a:off x="5052442" y="4839181"/>
                <a:ext cx="350472" cy="330072"/>
              </a:xfrm>
              <a:custGeom>
                <a:avLst/>
                <a:gdLst>
                  <a:gd name="T0" fmla="*/ 256 w 512"/>
                  <a:gd name="T1" fmla="*/ 512 h 512"/>
                  <a:gd name="T2" fmla="*/ 188 w 512"/>
                  <a:gd name="T3" fmla="*/ 503 h 512"/>
                  <a:gd name="T4" fmla="*/ 127 w 512"/>
                  <a:gd name="T5" fmla="*/ 478 h 512"/>
                  <a:gd name="T6" fmla="*/ 75 w 512"/>
                  <a:gd name="T7" fmla="*/ 438 h 512"/>
                  <a:gd name="T8" fmla="*/ 35 w 512"/>
                  <a:gd name="T9" fmla="*/ 386 h 512"/>
                  <a:gd name="T10" fmla="*/ 10 w 512"/>
                  <a:gd name="T11" fmla="*/ 324 h 512"/>
                  <a:gd name="T12" fmla="*/ 0 w 512"/>
                  <a:gd name="T13" fmla="*/ 256 h 512"/>
                  <a:gd name="T14" fmla="*/ 10 w 512"/>
                  <a:gd name="T15" fmla="*/ 188 h 512"/>
                  <a:gd name="T16" fmla="*/ 35 w 512"/>
                  <a:gd name="T17" fmla="*/ 127 h 512"/>
                  <a:gd name="T18" fmla="*/ 75 w 512"/>
                  <a:gd name="T19" fmla="*/ 75 h 512"/>
                  <a:gd name="T20" fmla="*/ 127 w 512"/>
                  <a:gd name="T21" fmla="*/ 35 h 512"/>
                  <a:gd name="T22" fmla="*/ 188 w 512"/>
                  <a:gd name="T23" fmla="*/ 10 h 512"/>
                  <a:gd name="T24" fmla="*/ 256 w 512"/>
                  <a:gd name="T25" fmla="*/ 0 h 512"/>
                  <a:gd name="T26" fmla="*/ 324 w 512"/>
                  <a:gd name="T27" fmla="*/ 10 h 512"/>
                  <a:gd name="T28" fmla="*/ 386 w 512"/>
                  <a:gd name="T29" fmla="*/ 35 h 512"/>
                  <a:gd name="T30" fmla="*/ 438 w 512"/>
                  <a:gd name="T31" fmla="*/ 75 h 512"/>
                  <a:gd name="T32" fmla="*/ 478 w 512"/>
                  <a:gd name="T33" fmla="*/ 127 h 512"/>
                  <a:gd name="T34" fmla="*/ 503 w 512"/>
                  <a:gd name="T35" fmla="*/ 188 h 512"/>
                  <a:gd name="T36" fmla="*/ 512 w 512"/>
                  <a:gd name="T37" fmla="*/ 256 h 512"/>
                  <a:gd name="T38" fmla="*/ 503 w 512"/>
                  <a:gd name="T39" fmla="*/ 325 h 512"/>
                  <a:gd name="T40" fmla="*/ 478 w 512"/>
                  <a:gd name="T41" fmla="*/ 386 h 512"/>
                  <a:gd name="T42" fmla="*/ 438 w 512"/>
                  <a:gd name="T43" fmla="*/ 438 h 512"/>
                  <a:gd name="T44" fmla="*/ 386 w 512"/>
                  <a:gd name="T45" fmla="*/ 478 h 512"/>
                  <a:gd name="T46" fmla="*/ 324 w 512"/>
                  <a:gd name="T47" fmla="*/ 503 h 512"/>
                  <a:gd name="T48" fmla="*/ 256 w 512"/>
                  <a:gd name="T49" fmla="*/ 512 h 512"/>
                  <a:gd name="T50" fmla="*/ 256 w 512"/>
                  <a:gd name="T51" fmla="*/ 32 h 512"/>
                  <a:gd name="T52" fmla="*/ 197 w 512"/>
                  <a:gd name="T53" fmla="*/ 40 h 512"/>
                  <a:gd name="T54" fmla="*/ 144 w 512"/>
                  <a:gd name="T55" fmla="*/ 63 h 512"/>
                  <a:gd name="T56" fmla="*/ 98 w 512"/>
                  <a:gd name="T57" fmla="*/ 98 h 512"/>
                  <a:gd name="T58" fmla="*/ 63 w 512"/>
                  <a:gd name="T59" fmla="*/ 144 h 512"/>
                  <a:gd name="T60" fmla="*/ 40 w 512"/>
                  <a:gd name="T61" fmla="*/ 197 h 512"/>
                  <a:gd name="T62" fmla="*/ 32 w 512"/>
                  <a:gd name="T63" fmla="*/ 256 h 512"/>
                  <a:gd name="T64" fmla="*/ 40 w 512"/>
                  <a:gd name="T65" fmla="*/ 316 h 512"/>
                  <a:gd name="T66" fmla="*/ 63 w 512"/>
                  <a:gd name="T67" fmla="*/ 369 h 512"/>
                  <a:gd name="T68" fmla="*/ 98 w 512"/>
                  <a:gd name="T69" fmla="*/ 415 h 512"/>
                  <a:gd name="T70" fmla="*/ 144 w 512"/>
                  <a:gd name="T71" fmla="*/ 450 h 512"/>
                  <a:gd name="T72" fmla="*/ 197 w 512"/>
                  <a:gd name="T73" fmla="*/ 472 h 512"/>
                  <a:gd name="T74" fmla="*/ 256 w 512"/>
                  <a:gd name="T75" fmla="*/ 480 h 512"/>
                  <a:gd name="T76" fmla="*/ 316 w 512"/>
                  <a:gd name="T77" fmla="*/ 472 h 512"/>
                  <a:gd name="T78" fmla="*/ 369 w 512"/>
                  <a:gd name="T79" fmla="*/ 450 h 512"/>
                  <a:gd name="T80" fmla="*/ 415 w 512"/>
                  <a:gd name="T81" fmla="*/ 415 h 512"/>
                  <a:gd name="T82" fmla="*/ 450 w 512"/>
                  <a:gd name="T83" fmla="*/ 369 h 512"/>
                  <a:gd name="T84" fmla="*/ 472 w 512"/>
                  <a:gd name="T85" fmla="*/ 316 h 512"/>
                  <a:gd name="T86" fmla="*/ 480 w 512"/>
                  <a:gd name="T87" fmla="*/ 256 h 512"/>
                  <a:gd name="T88" fmla="*/ 472 w 512"/>
                  <a:gd name="T89" fmla="*/ 197 h 512"/>
                  <a:gd name="T90" fmla="*/ 450 w 512"/>
                  <a:gd name="T91" fmla="*/ 144 h 512"/>
                  <a:gd name="T92" fmla="*/ 415 w 512"/>
                  <a:gd name="T93" fmla="*/ 98 h 512"/>
                  <a:gd name="T94" fmla="*/ 369 w 512"/>
                  <a:gd name="T95" fmla="*/ 63 h 512"/>
                  <a:gd name="T96" fmla="*/ 316 w 512"/>
                  <a:gd name="T97" fmla="*/ 40 h 512"/>
                  <a:gd name="T98" fmla="*/ 256 w 512"/>
                  <a:gd name="T99" fmla="*/ 32 h 512"/>
                  <a:gd name="T100" fmla="*/ 256 w 512"/>
                  <a:gd name="T101" fmla="*/ 256 h 512"/>
                  <a:gd name="T102" fmla="*/ 256 w 512"/>
                  <a:gd name="T103" fmla="*/ 96 h 512"/>
                  <a:gd name="T104" fmla="*/ 224 w 512"/>
                  <a:gd name="T105" fmla="*/ 96 h 512"/>
                  <a:gd name="T106" fmla="*/ 224 w 512"/>
                  <a:gd name="T107" fmla="*/ 288 h 512"/>
                  <a:gd name="T108" fmla="*/ 352 w 512"/>
                  <a:gd name="T109" fmla="*/ 288 h 512"/>
                  <a:gd name="T110" fmla="*/ 352 w 512"/>
                  <a:gd name="T111" fmla="*/ 256 h 512"/>
                  <a:gd name="T112" fmla="*/ 256 w 512"/>
                  <a:gd name="T113" fmla="*/ 25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56" y="512"/>
                    </a:moveTo>
                    <a:cubicBezTo>
                      <a:pt x="233" y="512"/>
                      <a:pt x="210" y="509"/>
                      <a:pt x="188" y="503"/>
                    </a:cubicBezTo>
                    <a:cubicBezTo>
                      <a:pt x="167" y="497"/>
                      <a:pt x="146" y="489"/>
                      <a:pt x="127" y="478"/>
                    </a:cubicBezTo>
                    <a:cubicBezTo>
                      <a:pt x="108" y="467"/>
                      <a:pt x="91" y="453"/>
                      <a:pt x="75" y="438"/>
                    </a:cubicBezTo>
                    <a:cubicBezTo>
                      <a:pt x="60" y="422"/>
                      <a:pt x="46" y="405"/>
                      <a:pt x="35" y="386"/>
                    </a:cubicBezTo>
                    <a:cubicBezTo>
                      <a:pt x="24" y="367"/>
                      <a:pt x="16" y="346"/>
                      <a:pt x="10" y="324"/>
                    </a:cubicBezTo>
                    <a:cubicBezTo>
                      <a:pt x="4" y="303"/>
                      <a:pt x="0" y="280"/>
                      <a:pt x="0" y="256"/>
                    </a:cubicBezTo>
                    <a:cubicBezTo>
                      <a:pt x="0" y="233"/>
                      <a:pt x="4" y="210"/>
                      <a:pt x="10" y="188"/>
                    </a:cubicBezTo>
                    <a:cubicBezTo>
                      <a:pt x="16" y="167"/>
                      <a:pt x="24" y="146"/>
                      <a:pt x="35" y="127"/>
                    </a:cubicBezTo>
                    <a:cubicBezTo>
                      <a:pt x="46" y="108"/>
                      <a:pt x="60" y="91"/>
                      <a:pt x="75" y="75"/>
                    </a:cubicBezTo>
                    <a:cubicBezTo>
                      <a:pt x="91" y="60"/>
                      <a:pt x="108" y="46"/>
                      <a:pt x="127" y="35"/>
                    </a:cubicBezTo>
                    <a:cubicBezTo>
                      <a:pt x="146" y="24"/>
                      <a:pt x="167" y="16"/>
                      <a:pt x="188" y="10"/>
                    </a:cubicBezTo>
                    <a:cubicBezTo>
                      <a:pt x="210" y="4"/>
                      <a:pt x="233" y="0"/>
                      <a:pt x="256" y="0"/>
                    </a:cubicBezTo>
                    <a:cubicBezTo>
                      <a:pt x="280" y="0"/>
                      <a:pt x="303" y="4"/>
                      <a:pt x="324" y="10"/>
                    </a:cubicBezTo>
                    <a:cubicBezTo>
                      <a:pt x="346" y="16"/>
                      <a:pt x="367" y="24"/>
                      <a:pt x="386" y="35"/>
                    </a:cubicBezTo>
                    <a:cubicBezTo>
                      <a:pt x="405" y="46"/>
                      <a:pt x="422" y="60"/>
                      <a:pt x="438" y="75"/>
                    </a:cubicBezTo>
                    <a:cubicBezTo>
                      <a:pt x="453" y="91"/>
                      <a:pt x="467" y="108"/>
                      <a:pt x="478" y="127"/>
                    </a:cubicBezTo>
                    <a:cubicBezTo>
                      <a:pt x="489" y="146"/>
                      <a:pt x="497" y="167"/>
                      <a:pt x="503" y="188"/>
                    </a:cubicBezTo>
                    <a:cubicBezTo>
                      <a:pt x="509" y="210"/>
                      <a:pt x="512" y="233"/>
                      <a:pt x="512" y="256"/>
                    </a:cubicBezTo>
                    <a:cubicBezTo>
                      <a:pt x="512" y="280"/>
                      <a:pt x="509" y="303"/>
                      <a:pt x="503" y="325"/>
                    </a:cubicBezTo>
                    <a:cubicBezTo>
                      <a:pt x="497" y="346"/>
                      <a:pt x="489" y="367"/>
                      <a:pt x="478" y="386"/>
                    </a:cubicBezTo>
                    <a:cubicBezTo>
                      <a:pt x="467" y="405"/>
                      <a:pt x="453" y="422"/>
                      <a:pt x="438" y="438"/>
                    </a:cubicBezTo>
                    <a:cubicBezTo>
                      <a:pt x="422" y="453"/>
                      <a:pt x="405" y="467"/>
                      <a:pt x="386" y="478"/>
                    </a:cubicBezTo>
                    <a:cubicBezTo>
                      <a:pt x="367" y="489"/>
                      <a:pt x="346" y="497"/>
                      <a:pt x="324" y="503"/>
                    </a:cubicBezTo>
                    <a:cubicBezTo>
                      <a:pt x="303" y="509"/>
                      <a:pt x="280" y="512"/>
                      <a:pt x="256" y="512"/>
                    </a:cubicBezTo>
                    <a:close/>
                    <a:moveTo>
                      <a:pt x="256" y="32"/>
                    </a:moveTo>
                    <a:cubicBezTo>
                      <a:pt x="236" y="32"/>
                      <a:pt x="216" y="35"/>
                      <a:pt x="197" y="40"/>
                    </a:cubicBezTo>
                    <a:cubicBezTo>
                      <a:pt x="178" y="46"/>
                      <a:pt x="160" y="53"/>
                      <a:pt x="144" y="63"/>
                    </a:cubicBezTo>
                    <a:cubicBezTo>
                      <a:pt x="127" y="73"/>
                      <a:pt x="112" y="85"/>
                      <a:pt x="98" y="98"/>
                    </a:cubicBezTo>
                    <a:cubicBezTo>
                      <a:pt x="85" y="112"/>
                      <a:pt x="73" y="127"/>
                      <a:pt x="63" y="144"/>
                    </a:cubicBezTo>
                    <a:cubicBezTo>
                      <a:pt x="53" y="160"/>
                      <a:pt x="46" y="178"/>
                      <a:pt x="40" y="197"/>
                    </a:cubicBezTo>
                    <a:cubicBezTo>
                      <a:pt x="35" y="216"/>
                      <a:pt x="32" y="236"/>
                      <a:pt x="32" y="256"/>
                    </a:cubicBezTo>
                    <a:cubicBezTo>
                      <a:pt x="32" y="277"/>
                      <a:pt x="35" y="297"/>
                      <a:pt x="40" y="316"/>
                    </a:cubicBezTo>
                    <a:cubicBezTo>
                      <a:pt x="46" y="335"/>
                      <a:pt x="53" y="353"/>
                      <a:pt x="63" y="369"/>
                    </a:cubicBezTo>
                    <a:cubicBezTo>
                      <a:pt x="73" y="386"/>
                      <a:pt x="85" y="401"/>
                      <a:pt x="98" y="415"/>
                    </a:cubicBezTo>
                    <a:cubicBezTo>
                      <a:pt x="112" y="428"/>
                      <a:pt x="127" y="440"/>
                      <a:pt x="144" y="450"/>
                    </a:cubicBezTo>
                    <a:cubicBezTo>
                      <a:pt x="160" y="460"/>
                      <a:pt x="178" y="467"/>
                      <a:pt x="197" y="472"/>
                    </a:cubicBezTo>
                    <a:cubicBezTo>
                      <a:pt x="216" y="478"/>
                      <a:pt x="236" y="480"/>
                      <a:pt x="256" y="480"/>
                    </a:cubicBezTo>
                    <a:cubicBezTo>
                      <a:pt x="277" y="480"/>
                      <a:pt x="297" y="478"/>
                      <a:pt x="316" y="472"/>
                    </a:cubicBezTo>
                    <a:cubicBezTo>
                      <a:pt x="335" y="467"/>
                      <a:pt x="353" y="460"/>
                      <a:pt x="369" y="450"/>
                    </a:cubicBezTo>
                    <a:cubicBezTo>
                      <a:pt x="386" y="440"/>
                      <a:pt x="401" y="428"/>
                      <a:pt x="415" y="415"/>
                    </a:cubicBezTo>
                    <a:cubicBezTo>
                      <a:pt x="428" y="401"/>
                      <a:pt x="440" y="386"/>
                      <a:pt x="450" y="369"/>
                    </a:cubicBezTo>
                    <a:cubicBezTo>
                      <a:pt x="460" y="353"/>
                      <a:pt x="467" y="335"/>
                      <a:pt x="472" y="316"/>
                    </a:cubicBezTo>
                    <a:cubicBezTo>
                      <a:pt x="478" y="297"/>
                      <a:pt x="480" y="277"/>
                      <a:pt x="480" y="256"/>
                    </a:cubicBezTo>
                    <a:cubicBezTo>
                      <a:pt x="480" y="236"/>
                      <a:pt x="478" y="216"/>
                      <a:pt x="472" y="197"/>
                    </a:cubicBezTo>
                    <a:cubicBezTo>
                      <a:pt x="467" y="178"/>
                      <a:pt x="460" y="160"/>
                      <a:pt x="450" y="144"/>
                    </a:cubicBezTo>
                    <a:cubicBezTo>
                      <a:pt x="440" y="127"/>
                      <a:pt x="428" y="112"/>
                      <a:pt x="415" y="98"/>
                    </a:cubicBezTo>
                    <a:cubicBezTo>
                      <a:pt x="401" y="85"/>
                      <a:pt x="386" y="73"/>
                      <a:pt x="369" y="63"/>
                    </a:cubicBezTo>
                    <a:cubicBezTo>
                      <a:pt x="353" y="53"/>
                      <a:pt x="335" y="46"/>
                      <a:pt x="316" y="40"/>
                    </a:cubicBezTo>
                    <a:cubicBezTo>
                      <a:pt x="297" y="35"/>
                      <a:pt x="277" y="32"/>
                      <a:pt x="256" y="32"/>
                    </a:cubicBezTo>
                    <a:close/>
                    <a:moveTo>
                      <a:pt x="256" y="256"/>
                    </a:moveTo>
                    <a:lnTo>
                      <a:pt x="256" y="96"/>
                    </a:lnTo>
                    <a:lnTo>
                      <a:pt x="224" y="96"/>
                    </a:lnTo>
                    <a:lnTo>
                      <a:pt x="224" y="288"/>
                    </a:lnTo>
                    <a:lnTo>
                      <a:pt x="352" y="288"/>
                    </a:lnTo>
                    <a:lnTo>
                      <a:pt x="352" y="256"/>
                    </a:lnTo>
                    <a:lnTo>
                      <a:pt x="256"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32969866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B3068B-EA92-4186-B0F7-66260D6914B7}"/>
              </a:ext>
            </a:extLst>
          </p:cNvPr>
          <p:cNvSpPr/>
          <p:nvPr/>
        </p:nvSpPr>
        <p:spPr bwMode="auto">
          <a:xfrm>
            <a:off x="0" y="1503947"/>
            <a:ext cx="12436475" cy="4824664"/>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Implicit grant</a:t>
            </a:r>
          </a:p>
        </p:txBody>
      </p:sp>
      <p:sp>
        <p:nvSpPr>
          <p:cNvPr id="5" name="Rectangle 4"/>
          <p:cNvSpPr/>
          <p:nvPr/>
        </p:nvSpPr>
        <p:spPr>
          <a:xfrm>
            <a:off x="465138" y="1873405"/>
            <a:ext cx="10321447" cy="1477328"/>
          </a:xfrm>
          <a:prstGeom prst="rect">
            <a:avLst/>
          </a:prstGeom>
          <a:ln>
            <a:noFill/>
          </a:ln>
        </p:spPr>
        <p:txBody>
          <a:bodyPr wrap="square">
            <a:spAutoFit/>
          </a:bodyPr>
          <a:lstStyle/>
          <a:p>
            <a:r>
              <a:rPr lang="en-US" sz="1600" dirty="0">
                <a:latin typeface="+mj-lt"/>
              </a:rPr>
              <a:t>GET</a:t>
            </a:r>
            <a:r>
              <a:rPr lang="en-US" dirty="0">
                <a:latin typeface="Consolas" panose="020B0609020204030204" pitchFamily="49" charset="0"/>
              </a:rPr>
              <a:t> https://login.microsoftonline.com/common/oauth2/v2.0/authorize</a:t>
            </a:r>
          </a:p>
          <a:p>
            <a:pPr lvl="1"/>
            <a:r>
              <a:rPr lang="en-US" dirty="0">
                <a:latin typeface="Consolas" panose="020B0609020204030204" pitchFamily="49" charset="0"/>
              </a:rPr>
              <a:t>?</a:t>
            </a:r>
            <a:r>
              <a:rPr lang="en-US" dirty="0" err="1">
                <a:latin typeface="Consolas" panose="020B0609020204030204" pitchFamily="49" charset="0"/>
              </a:rPr>
              <a:t>response_type</a:t>
            </a:r>
            <a:r>
              <a:rPr lang="en-US" dirty="0">
                <a:latin typeface="Consolas" panose="020B0609020204030204" pitchFamily="49" charset="0"/>
              </a:rPr>
              <a:t>=token</a:t>
            </a:r>
          </a:p>
          <a:p>
            <a:pPr lvl="1"/>
            <a:r>
              <a:rPr lang="en-US" dirty="0">
                <a:latin typeface="Consolas" panose="020B0609020204030204" pitchFamily="49" charset="0"/>
              </a:rPr>
              <a:t>&amp;scope=user.read%20mail.send%20openid%20profile</a:t>
            </a:r>
          </a:p>
          <a:p>
            <a:pPr lvl="1"/>
            <a:r>
              <a:rPr lang="en-US" dirty="0">
                <a:latin typeface="Consolas" panose="020B0609020204030204" pitchFamily="49" charset="0"/>
              </a:rPr>
              <a:t>&amp;</a:t>
            </a:r>
            <a:r>
              <a:rPr lang="en-US" dirty="0" err="1">
                <a:latin typeface="Consolas" panose="020B0609020204030204" pitchFamily="49" charset="0"/>
              </a:rPr>
              <a:t>client_id</a:t>
            </a:r>
            <a:r>
              <a:rPr lang="en-US" dirty="0">
                <a:latin typeface="Consolas" panose="020B0609020204030204" pitchFamily="49" charset="0"/>
              </a:rPr>
              <a:t>=cae0f9e6-1e83-4958-864e-53146ae484f4</a:t>
            </a:r>
          </a:p>
          <a:p>
            <a:pPr lvl="1"/>
            <a:r>
              <a:rPr lang="en-US" dirty="0">
                <a:latin typeface="Consolas" panose="020B0609020204030204" pitchFamily="49" charset="0"/>
              </a:rPr>
              <a:t>&amp;</a:t>
            </a:r>
            <a:r>
              <a:rPr lang="en-US" dirty="0" err="1">
                <a:latin typeface="Consolas" panose="020B0609020204030204" pitchFamily="49" charset="0"/>
              </a:rPr>
              <a:t>redirect_uri</a:t>
            </a:r>
            <a:r>
              <a:rPr lang="en-US" dirty="0">
                <a:latin typeface="Consolas" panose="020B0609020204030204" pitchFamily="49" charset="0"/>
              </a:rPr>
              <a:t>=http%3A%2F%2Flocalhost%3A8080%2F</a:t>
            </a:r>
          </a:p>
        </p:txBody>
      </p:sp>
      <p:sp>
        <p:nvSpPr>
          <p:cNvPr id="6" name="Rectangle 5"/>
          <p:cNvSpPr/>
          <p:nvPr/>
        </p:nvSpPr>
        <p:spPr>
          <a:xfrm>
            <a:off x="465137" y="3720191"/>
            <a:ext cx="10321448" cy="2031325"/>
          </a:xfrm>
          <a:prstGeom prst="rect">
            <a:avLst/>
          </a:prstGeom>
          <a:ln>
            <a:noFill/>
          </a:ln>
        </p:spPr>
        <p:txBody>
          <a:bodyPr wrap="square">
            <a:spAutoFit/>
          </a:bodyPr>
          <a:lstStyle/>
          <a:p>
            <a:r>
              <a:rPr lang="en-US" dirty="0">
                <a:latin typeface="Consolas" panose="020B0609020204030204" pitchFamily="49" charset="0"/>
              </a:rPr>
              <a:t>&lt;html&gt;&lt;head&gt;&lt;title&gt;Object moved&lt;/title&gt;&lt;/head&gt;&lt;body&gt;</a:t>
            </a:r>
          </a:p>
          <a:p>
            <a:r>
              <a:rPr lang="en-US" dirty="0">
                <a:latin typeface="Consolas" panose="020B0609020204030204" pitchFamily="49" charset="0"/>
              </a:rPr>
              <a:t>&lt;h2&gt;Object moved to &lt;a </a:t>
            </a:r>
            <a:r>
              <a:rPr lang="en-US" dirty="0" err="1">
                <a:latin typeface="Consolas" panose="020B0609020204030204" pitchFamily="49" charset="0"/>
              </a:rPr>
              <a:t>href</a:t>
            </a:r>
            <a:r>
              <a:rPr lang="en-US" dirty="0">
                <a:latin typeface="Consolas" panose="020B0609020204030204" pitchFamily="49" charset="0"/>
              </a:rPr>
              <a:t>="http://localhost:8080/#</a:t>
            </a:r>
            <a:r>
              <a:rPr lang="en-US" dirty="0" err="1">
                <a:latin typeface="Consolas" panose="020B0609020204030204" pitchFamily="49" charset="0"/>
              </a:rPr>
              <a:t>access_token</a:t>
            </a:r>
            <a:r>
              <a:rPr lang="en-US" dirty="0">
                <a:latin typeface="Consolas" panose="020B0609020204030204" pitchFamily="49" charset="0"/>
              </a:rPr>
              <a:t>=eyJ0eX... ;</a:t>
            </a:r>
          </a:p>
          <a:p>
            <a:r>
              <a:rPr lang="en-US" dirty="0" err="1">
                <a:latin typeface="Consolas" panose="020B0609020204030204" pitchFamily="49" charset="0"/>
              </a:rPr>
              <a:t>token_type</a:t>
            </a:r>
            <a:r>
              <a:rPr lang="en-US" dirty="0">
                <a:latin typeface="Consolas" panose="020B0609020204030204" pitchFamily="49" charset="0"/>
              </a:rPr>
              <a:t>=Bearer</a:t>
            </a:r>
          </a:p>
          <a:p>
            <a:r>
              <a:rPr lang="en-US" dirty="0">
                <a:latin typeface="Consolas" panose="020B0609020204030204" pitchFamily="49" charset="0"/>
              </a:rPr>
              <a:t>&amp;</a:t>
            </a:r>
            <a:r>
              <a:rPr lang="en-US" dirty="0" err="1">
                <a:latin typeface="Consolas" panose="020B0609020204030204" pitchFamily="49" charset="0"/>
              </a:rPr>
              <a:t>amp;expires_in</a:t>
            </a:r>
            <a:r>
              <a:rPr lang="en-US" dirty="0">
                <a:latin typeface="Consolas" panose="020B0609020204030204" pitchFamily="49" charset="0"/>
              </a:rPr>
              <a:t>=3600</a:t>
            </a:r>
          </a:p>
          <a:p>
            <a:r>
              <a:rPr lang="en-US" dirty="0">
                <a:latin typeface="Consolas" panose="020B0609020204030204" pitchFamily="49" charset="0"/>
              </a:rPr>
              <a:t>&amp;</a:t>
            </a:r>
            <a:r>
              <a:rPr lang="en-US" dirty="0" err="1">
                <a:latin typeface="Consolas" panose="020B0609020204030204" pitchFamily="49" charset="0"/>
              </a:rPr>
              <a:t>amp;scope</a:t>
            </a:r>
            <a:r>
              <a:rPr lang="en-US" dirty="0">
                <a:latin typeface="Consolas" panose="020B0609020204030204" pitchFamily="49" charset="0"/>
              </a:rPr>
              <a:t>=</a:t>
            </a:r>
            <a:r>
              <a:rPr lang="en-US" dirty="0" err="1">
                <a:latin typeface="Consolas" panose="020B0609020204030204" pitchFamily="49" charset="0"/>
              </a:rPr>
              <a:t>Files.Read+Mail.Send+User.Read+User.ReadBasic.All</a:t>
            </a:r>
            <a:endParaRPr lang="en-US" dirty="0">
              <a:latin typeface="Consolas" panose="020B0609020204030204" pitchFamily="49" charset="0"/>
            </a:endParaRPr>
          </a:p>
          <a:p>
            <a:r>
              <a:rPr lang="en-US" dirty="0">
                <a:latin typeface="Consolas" panose="020B0609020204030204" pitchFamily="49" charset="0"/>
              </a:rPr>
              <a:t>&amp;amp;client_info=eyJ1a...&amp;amp"&gt;here&lt;/a&gt;.&lt;/h2&gt;</a:t>
            </a:r>
          </a:p>
          <a:p>
            <a:r>
              <a:rPr lang="en-US" dirty="0">
                <a:latin typeface="Consolas" panose="020B0609020204030204" pitchFamily="49" charset="0"/>
              </a:rPr>
              <a:t>&lt;/body&gt;&lt;/html&gt;</a:t>
            </a:r>
          </a:p>
        </p:txBody>
      </p:sp>
    </p:spTree>
    <p:extLst>
      <p:ext uri="{BB962C8B-B14F-4D97-AF65-F5344CB8AC3E}">
        <p14:creationId xmlns:p14="http://schemas.microsoft.com/office/powerpoint/2010/main" val="67224605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BE9D38-E614-4F2C-8366-8E9ED9A334E6}"/>
              </a:ext>
            </a:extLst>
          </p:cNvPr>
          <p:cNvSpPr/>
          <p:nvPr/>
        </p:nvSpPr>
        <p:spPr bwMode="auto">
          <a:xfrm>
            <a:off x="0" y="1503947"/>
            <a:ext cx="12436475" cy="4824664"/>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Using MSAL Library with JavaScript applications</a:t>
            </a:r>
          </a:p>
        </p:txBody>
      </p:sp>
      <p:sp>
        <p:nvSpPr>
          <p:cNvPr id="3" name="Rectangle 2"/>
          <p:cNvSpPr/>
          <p:nvPr/>
        </p:nvSpPr>
        <p:spPr>
          <a:xfrm>
            <a:off x="332809" y="1823398"/>
            <a:ext cx="11797844" cy="4185761"/>
          </a:xfrm>
          <a:prstGeom prst="rect">
            <a:avLst/>
          </a:prstGeom>
          <a:ln>
            <a:noFill/>
          </a:ln>
        </p:spPr>
        <p:txBody>
          <a:bodyPr wrap="square">
            <a:spAutoFit/>
          </a:bodyPr>
          <a:lstStyle/>
          <a:p>
            <a:r>
              <a:rPr lang="en-US" sz="1400" dirty="0" err="1">
                <a:latin typeface="Lucida Console" panose="020B0609040504020204" pitchFamily="49" charset="0"/>
              </a:rPr>
              <a:t>clientApplication</a:t>
            </a:r>
            <a:r>
              <a:rPr lang="en-US" sz="1400" dirty="0">
                <a:latin typeface="Lucida Console" panose="020B0609040504020204" pitchFamily="49" charset="0"/>
              </a:rPr>
              <a:t> = </a:t>
            </a:r>
            <a:r>
              <a:rPr lang="en-US" sz="1400" dirty="0" err="1">
                <a:latin typeface="Lucida Console" panose="020B0609040504020204" pitchFamily="49" charset="0"/>
              </a:rPr>
              <a:t>createApplication</a:t>
            </a:r>
            <a:r>
              <a:rPr lang="en-US" sz="1400" dirty="0">
                <a:latin typeface="Lucida Console" panose="020B0609040504020204" pitchFamily="49" charset="0"/>
              </a:rPr>
              <a:t>(APPLICATION_CONFIG);</a:t>
            </a:r>
          </a:p>
          <a:p>
            <a:endParaRPr lang="en-US" sz="1400" dirty="0">
              <a:latin typeface="Lucida Console" panose="020B0609040504020204" pitchFamily="49" charset="0"/>
            </a:endParaRPr>
          </a:p>
          <a:p>
            <a:r>
              <a:rPr lang="en-US" sz="1400" dirty="0">
                <a:latin typeface="Lucida Console" panose="020B0609040504020204" pitchFamily="49" charset="0"/>
              </a:rPr>
              <a:t>return {</a:t>
            </a:r>
          </a:p>
          <a:p>
            <a:r>
              <a:rPr lang="en-US" sz="1400" dirty="0">
                <a:latin typeface="Lucida Console" panose="020B0609040504020204" pitchFamily="49" charset="0"/>
              </a:rPr>
              <a:t>login: function login() {</a:t>
            </a:r>
          </a:p>
          <a:p>
            <a:r>
              <a:rPr lang="en-US" sz="1400" dirty="0">
                <a:latin typeface="Lucida Console" panose="020B0609040504020204" pitchFamily="49" charset="0"/>
              </a:rPr>
              <a:t>    </a:t>
            </a:r>
            <a:r>
              <a:rPr lang="en-US" sz="1400" dirty="0" err="1">
                <a:latin typeface="Lucida Console" panose="020B0609040504020204" pitchFamily="49" charset="0"/>
              </a:rPr>
              <a:t>clientApplication.loginPopup</a:t>
            </a:r>
            <a:r>
              <a:rPr lang="en-US" sz="1400" dirty="0">
                <a:latin typeface="Lucida Console" panose="020B0609040504020204" pitchFamily="49" charset="0"/>
              </a:rPr>
              <a:t>(</a:t>
            </a:r>
            <a:r>
              <a:rPr lang="en-US" sz="1400" dirty="0" err="1">
                <a:latin typeface="Lucida Console" panose="020B0609040504020204" pitchFamily="49" charset="0"/>
              </a:rPr>
              <a:t>APPLICATION_CONFIG.graphScopes</a:t>
            </a:r>
            <a:r>
              <a:rPr lang="en-US" sz="1400" dirty="0">
                <a:latin typeface="Lucida Console" panose="020B0609040504020204" pitchFamily="49" charset="0"/>
              </a:rPr>
              <a:t>).then(function (</a:t>
            </a:r>
            <a:r>
              <a:rPr lang="en-US" sz="1400" dirty="0" err="1">
                <a:latin typeface="Lucida Console" panose="020B0609040504020204" pitchFamily="49" charset="0"/>
              </a:rPr>
              <a:t>idToken</a:t>
            </a:r>
            <a:r>
              <a:rPr lang="en-US" sz="1400" dirty="0">
                <a:latin typeface="Lucida Console" panose="020B0609040504020204" pitchFamily="49" charset="0"/>
              </a:rPr>
              <a:t>) {</a:t>
            </a:r>
          </a:p>
          <a:p>
            <a:r>
              <a:rPr lang="en-US" sz="1400" dirty="0">
                <a:latin typeface="Lucida Console" panose="020B0609040504020204" pitchFamily="49" charset="0"/>
              </a:rPr>
              <a:t>        </a:t>
            </a:r>
            <a:r>
              <a:rPr lang="en-US" sz="1400" dirty="0" err="1">
                <a:latin typeface="Lucida Console" panose="020B0609040504020204" pitchFamily="49" charset="0"/>
              </a:rPr>
              <a:t>clientApplication.acquireTokenSilent</a:t>
            </a:r>
            <a:r>
              <a:rPr lang="en-US" sz="1400" dirty="0">
                <a:latin typeface="Lucida Console" panose="020B0609040504020204" pitchFamily="49" charset="0"/>
              </a:rPr>
              <a:t>(</a:t>
            </a:r>
            <a:r>
              <a:rPr lang="en-US" sz="1400" dirty="0" err="1">
                <a:latin typeface="Lucida Console" panose="020B0609040504020204" pitchFamily="49" charset="0"/>
              </a:rPr>
              <a:t>APPLICATION_CONFIG.graphScopes</a:t>
            </a:r>
            <a:r>
              <a:rPr lang="en-US" sz="1400" dirty="0">
                <a:latin typeface="Lucida Console" panose="020B0609040504020204" pitchFamily="49" charset="0"/>
              </a:rPr>
              <a:t>).then(function (</a:t>
            </a:r>
            <a:r>
              <a:rPr lang="en-US" sz="1400" dirty="0" err="1">
                <a:latin typeface="Lucida Console" panose="020B0609040504020204" pitchFamily="49" charset="0"/>
              </a:rPr>
              <a:t>accessToken</a:t>
            </a:r>
            <a:r>
              <a:rPr lang="en-US" sz="1400" dirty="0">
                <a:latin typeface="Lucida Console" panose="020B0609040504020204" pitchFamily="49" charset="0"/>
              </a:rPr>
              <a:t>) {</a:t>
            </a:r>
          </a:p>
          <a:p>
            <a:r>
              <a:rPr lang="en-US" sz="1400" dirty="0">
                <a:latin typeface="Lucida Console" panose="020B0609040504020204" pitchFamily="49" charset="0"/>
              </a:rPr>
              <a:t>            </a:t>
            </a:r>
            <a:r>
              <a:rPr lang="en-US" sz="1400" dirty="0" err="1">
                <a:latin typeface="Lucida Console" panose="020B0609040504020204" pitchFamily="49" charset="0"/>
              </a:rPr>
              <a:t>localStorage.token</a:t>
            </a:r>
            <a:r>
              <a:rPr lang="en-US" sz="1400" dirty="0">
                <a:latin typeface="Lucida Console" panose="020B0609040504020204" pitchFamily="49" charset="0"/>
              </a:rPr>
              <a:t> = </a:t>
            </a:r>
            <a:r>
              <a:rPr lang="en-US" sz="1400" dirty="0" err="1">
                <a:latin typeface="Lucida Console" panose="020B0609040504020204" pitchFamily="49" charset="0"/>
              </a:rPr>
              <a:t>accessToken</a:t>
            </a:r>
            <a:r>
              <a:rPr lang="en-US" sz="1400" dirty="0">
                <a:latin typeface="Lucida Console" panose="020B0609040504020204" pitchFamily="49" charset="0"/>
              </a:rPr>
              <a:t>;</a:t>
            </a:r>
          </a:p>
          <a:p>
            <a:r>
              <a:rPr lang="en-US" sz="1400" dirty="0">
                <a:latin typeface="Lucida Console" panose="020B0609040504020204" pitchFamily="49" charset="0"/>
              </a:rPr>
              <a:t>            </a:t>
            </a:r>
            <a:r>
              <a:rPr lang="en-US" sz="1400" dirty="0" err="1">
                <a:latin typeface="Lucida Console" panose="020B0609040504020204" pitchFamily="49" charset="0"/>
              </a:rPr>
              <a:t>window.location.reload</a:t>
            </a:r>
            <a:r>
              <a:rPr lang="en-US" sz="1400" dirty="0">
                <a:latin typeface="Lucida Console" panose="020B0609040504020204" pitchFamily="49" charset="0"/>
              </a:rPr>
              <a:t>();</a:t>
            </a:r>
          </a:p>
          <a:p>
            <a:r>
              <a:rPr lang="en-US" sz="1400" dirty="0">
                <a:latin typeface="Lucida Console" panose="020B0609040504020204" pitchFamily="49" charset="0"/>
              </a:rPr>
              <a:t>        }, function (error) {</a:t>
            </a:r>
          </a:p>
          <a:p>
            <a:r>
              <a:rPr lang="en-US" sz="1400" dirty="0">
                <a:latin typeface="Lucida Console" panose="020B0609040504020204" pitchFamily="49" charset="0"/>
              </a:rPr>
              <a:t>            </a:t>
            </a:r>
            <a:r>
              <a:rPr lang="en-US" sz="1400" dirty="0" err="1">
                <a:latin typeface="Lucida Console" panose="020B0609040504020204" pitchFamily="49" charset="0"/>
              </a:rPr>
              <a:t>clientApplication.acquireTokenPopup</a:t>
            </a:r>
            <a:r>
              <a:rPr lang="en-US" sz="1400" dirty="0">
                <a:latin typeface="Lucida Console" panose="020B0609040504020204" pitchFamily="49" charset="0"/>
              </a:rPr>
              <a:t>(</a:t>
            </a:r>
            <a:r>
              <a:rPr lang="en-US" sz="1400" dirty="0" err="1">
                <a:latin typeface="Lucida Console" panose="020B0609040504020204" pitchFamily="49" charset="0"/>
              </a:rPr>
              <a:t>APPLICATION_CONFIG.graphScopes</a:t>
            </a:r>
            <a:r>
              <a:rPr lang="en-US" sz="1400" dirty="0">
                <a:latin typeface="Lucida Console" panose="020B0609040504020204" pitchFamily="49" charset="0"/>
              </a:rPr>
              <a:t>).then(function (</a:t>
            </a:r>
            <a:r>
              <a:rPr lang="en-US" sz="1400" dirty="0" err="1">
                <a:latin typeface="Lucida Console" panose="020B0609040504020204" pitchFamily="49" charset="0"/>
              </a:rPr>
              <a:t>accessToken</a:t>
            </a:r>
            <a:r>
              <a:rPr lang="en-US" sz="1400" dirty="0">
                <a:latin typeface="Lucida Console" panose="020B0609040504020204" pitchFamily="49" charset="0"/>
              </a:rPr>
              <a:t>) {</a:t>
            </a:r>
          </a:p>
          <a:p>
            <a:r>
              <a:rPr lang="en-US" sz="1400" dirty="0">
                <a:latin typeface="Lucida Console" panose="020B0609040504020204" pitchFamily="49" charset="0"/>
              </a:rPr>
              <a:t>                </a:t>
            </a:r>
            <a:r>
              <a:rPr lang="en-US" sz="1400" dirty="0" err="1">
                <a:latin typeface="Lucida Console" panose="020B0609040504020204" pitchFamily="49" charset="0"/>
              </a:rPr>
              <a:t>localStorage.token</a:t>
            </a:r>
            <a:r>
              <a:rPr lang="en-US" sz="1400" dirty="0">
                <a:latin typeface="Lucida Console" panose="020B0609040504020204" pitchFamily="49" charset="0"/>
              </a:rPr>
              <a:t> = </a:t>
            </a:r>
            <a:r>
              <a:rPr lang="en-US" sz="1400" dirty="0" err="1">
                <a:latin typeface="Lucida Console" panose="020B0609040504020204" pitchFamily="49" charset="0"/>
              </a:rPr>
              <a:t>accessToken</a:t>
            </a:r>
            <a:r>
              <a:rPr lang="en-US" sz="1400" dirty="0">
                <a:latin typeface="Lucida Console" panose="020B0609040504020204" pitchFamily="49" charset="0"/>
              </a:rPr>
              <a:t>;</a:t>
            </a:r>
          </a:p>
          <a:p>
            <a:r>
              <a:rPr lang="en-US" sz="1400" dirty="0">
                <a:latin typeface="Lucida Console" panose="020B0609040504020204" pitchFamily="49" charset="0"/>
              </a:rPr>
              <a:t>            }, function (error) {</a:t>
            </a:r>
          </a:p>
          <a:p>
            <a:r>
              <a:rPr lang="en-US" sz="1400" dirty="0">
                <a:latin typeface="Lucida Console" panose="020B0609040504020204" pitchFamily="49" charset="0"/>
              </a:rPr>
              <a:t>                </a:t>
            </a:r>
            <a:r>
              <a:rPr lang="en-US" sz="1400" dirty="0" err="1">
                <a:latin typeface="Lucida Console" panose="020B0609040504020204" pitchFamily="49" charset="0"/>
              </a:rPr>
              <a:t>window.alert</a:t>
            </a:r>
            <a:r>
              <a:rPr lang="en-US" sz="1400" dirty="0">
                <a:latin typeface="Lucida Console" panose="020B0609040504020204" pitchFamily="49" charset="0"/>
              </a:rPr>
              <a:t>("Error acquiring the popup:\n" + error);</a:t>
            </a:r>
          </a:p>
          <a:p>
            <a:r>
              <a:rPr lang="en-US" sz="1400" dirty="0">
                <a:latin typeface="Lucida Console" panose="020B0609040504020204" pitchFamily="49" charset="0"/>
              </a:rPr>
              <a:t>            });</a:t>
            </a:r>
          </a:p>
          <a:p>
            <a:r>
              <a:rPr lang="en-US" sz="1400" dirty="0">
                <a:latin typeface="Lucida Console" panose="020B0609040504020204" pitchFamily="49" charset="0"/>
              </a:rPr>
              <a:t>        })</a:t>
            </a:r>
          </a:p>
          <a:p>
            <a:r>
              <a:rPr lang="en-US" sz="1400" dirty="0">
                <a:latin typeface="Lucida Console" panose="020B0609040504020204" pitchFamily="49" charset="0"/>
              </a:rPr>
              <a:t>    }, function (error) {</a:t>
            </a:r>
          </a:p>
          <a:p>
            <a:r>
              <a:rPr lang="en-US" sz="1400" dirty="0">
                <a:latin typeface="Lucida Console" panose="020B0609040504020204" pitchFamily="49" charset="0"/>
              </a:rPr>
              <a:t>        </a:t>
            </a:r>
            <a:r>
              <a:rPr lang="en-US" sz="1400" dirty="0" err="1">
                <a:latin typeface="Lucida Console" panose="020B0609040504020204" pitchFamily="49" charset="0"/>
              </a:rPr>
              <a:t>window.alert</a:t>
            </a:r>
            <a:r>
              <a:rPr lang="en-US" sz="1400" dirty="0">
                <a:latin typeface="Lucida Console" panose="020B0609040504020204" pitchFamily="49" charset="0"/>
              </a:rPr>
              <a:t>("Error during login:\n" + error);</a:t>
            </a:r>
          </a:p>
          <a:p>
            <a:r>
              <a:rPr lang="en-US" sz="1400" dirty="0">
                <a:latin typeface="Lucida Console" panose="020B0609040504020204" pitchFamily="49" charset="0"/>
              </a:rPr>
              <a:t>    });</a:t>
            </a:r>
          </a:p>
          <a:p>
            <a:r>
              <a:rPr lang="en-US" sz="1400" dirty="0">
                <a:latin typeface="Lucida Console" panose="020B0609040504020204" pitchFamily="49" charset="0"/>
              </a:rPr>
              <a:t>},</a:t>
            </a:r>
          </a:p>
        </p:txBody>
      </p:sp>
    </p:spTree>
    <p:extLst>
      <p:ext uri="{BB962C8B-B14F-4D97-AF65-F5344CB8AC3E}">
        <p14:creationId xmlns:p14="http://schemas.microsoft.com/office/powerpoint/2010/main" val="221798469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5138" y="632779"/>
            <a:ext cx="11533187" cy="410369"/>
          </a:xfrm>
        </p:spPr>
        <p:txBody>
          <a:bodyPr/>
          <a:lstStyle/>
          <a:p>
            <a:r>
              <a:rPr lang="en-US" dirty="0"/>
              <a:t>Daemon applications – client credentials grant</a:t>
            </a:r>
          </a:p>
        </p:txBody>
      </p:sp>
      <p:sp>
        <p:nvSpPr>
          <p:cNvPr id="39" name="Rectangle 38">
            <a:extLst>
              <a:ext uri="{FF2B5EF4-FFF2-40B4-BE49-F238E27FC236}">
                <a16:creationId xmlns:a16="http://schemas.microsoft.com/office/drawing/2014/main" id="{73BE5080-7463-4E9F-8698-5EC9A488AA5E}"/>
              </a:ext>
            </a:extLst>
          </p:cNvPr>
          <p:cNvSpPr/>
          <p:nvPr/>
        </p:nvSpPr>
        <p:spPr bwMode="auto">
          <a:xfrm>
            <a:off x="377172" y="1729507"/>
            <a:ext cx="1295892" cy="32498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Application</a:t>
            </a:r>
          </a:p>
        </p:txBody>
      </p:sp>
      <p:sp>
        <p:nvSpPr>
          <p:cNvPr id="40" name="Rectangle 39">
            <a:extLst>
              <a:ext uri="{FF2B5EF4-FFF2-40B4-BE49-F238E27FC236}">
                <a16:creationId xmlns:a16="http://schemas.microsoft.com/office/drawing/2014/main" id="{1EF5EB23-8ACA-43BF-85D3-FB1E486F21F8}"/>
              </a:ext>
            </a:extLst>
          </p:cNvPr>
          <p:cNvSpPr/>
          <p:nvPr/>
        </p:nvSpPr>
        <p:spPr bwMode="auto">
          <a:xfrm>
            <a:off x="9906252" y="1731773"/>
            <a:ext cx="2279110"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https://graph.microsoft.com</a:t>
            </a:r>
          </a:p>
        </p:txBody>
      </p:sp>
      <p:sp>
        <p:nvSpPr>
          <p:cNvPr id="42" name="Rectangle 41">
            <a:extLst>
              <a:ext uri="{FF2B5EF4-FFF2-40B4-BE49-F238E27FC236}">
                <a16:creationId xmlns:a16="http://schemas.microsoft.com/office/drawing/2014/main" id="{331881D7-F0CD-43FB-ABDC-2D12FDDD4767}"/>
              </a:ext>
            </a:extLst>
          </p:cNvPr>
          <p:cNvSpPr/>
          <p:nvPr/>
        </p:nvSpPr>
        <p:spPr bwMode="auto">
          <a:xfrm>
            <a:off x="3115030" y="1295398"/>
            <a:ext cx="5698425" cy="360722"/>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https://login.microsoftonline.com/common</a:t>
            </a:r>
          </a:p>
        </p:txBody>
      </p:sp>
      <p:sp>
        <p:nvSpPr>
          <p:cNvPr id="48" name="Rectangle 47">
            <a:extLst>
              <a:ext uri="{FF2B5EF4-FFF2-40B4-BE49-F238E27FC236}">
                <a16:creationId xmlns:a16="http://schemas.microsoft.com/office/drawing/2014/main" id="{0A112143-4B4C-49C6-84BD-AED36183C450}"/>
              </a:ext>
            </a:extLst>
          </p:cNvPr>
          <p:cNvSpPr/>
          <p:nvPr/>
        </p:nvSpPr>
        <p:spPr bwMode="auto">
          <a:xfrm>
            <a:off x="3115030" y="1731773"/>
            <a:ext cx="2822307"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/common/OAuth/v2.0/token</a:t>
            </a:r>
          </a:p>
        </p:txBody>
      </p:sp>
      <p:sp>
        <p:nvSpPr>
          <p:cNvPr id="49" name="Rectangle 48">
            <a:extLst>
              <a:ext uri="{FF2B5EF4-FFF2-40B4-BE49-F238E27FC236}">
                <a16:creationId xmlns:a16="http://schemas.microsoft.com/office/drawing/2014/main" id="{37414EAB-15A7-41AB-91EE-B7AAFCD320DA}"/>
              </a:ext>
            </a:extLst>
          </p:cNvPr>
          <p:cNvSpPr/>
          <p:nvPr/>
        </p:nvSpPr>
        <p:spPr bwMode="auto">
          <a:xfrm>
            <a:off x="5987590" y="1731773"/>
            <a:ext cx="2825865"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t>
            </a:r>
            <a:r>
              <a:rPr lang="en-US" sz="1200" dirty="0" err="1">
                <a:solidFill>
                  <a:schemeClr val="tx2"/>
                </a:solidFill>
                <a:ea typeface="Segoe UI" pitchFamily="34" charset="0"/>
                <a:cs typeface="Segoe UI" pitchFamily="34" charset="0"/>
              </a:rPr>
              <a:t>adminconsent</a:t>
            </a:r>
            <a:endParaRPr lang="en-US" sz="1200" dirty="0">
              <a:solidFill>
                <a:schemeClr val="tx2"/>
              </a:solidFill>
              <a:ea typeface="Segoe UI" pitchFamily="34" charset="0"/>
              <a:cs typeface="Segoe UI" pitchFamily="34" charset="0"/>
            </a:endParaRPr>
          </a:p>
        </p:txBody>
      </p:sp>
      <p:cxnSp>
        <p:nvCxnSpPr>
          <p:cNvPr id="50" name="Straight Connector 49">
            <a:extLst>
              <a:ext uri="{FF2B5EF4-FFF2-40B4-BE49-F238E27FC236}">
                <a16:creationId xmlns:a16="http://schemas.microsoft.com/office/drawing/2014/main" id="{9FDB2D0F-8EAA-41D1-8647-6FC5B71865F1}"/>
              </a:ext>
            </a:extLst>
          </p:cNvPr>
          <p:cNvCxnSpPr>
            <a:cxnSpLocks/>
          </p:cNvCxnSpPr>
          <p:nvPr/>
        </p:nvCxnSpPr>
        <p:spPr>
          <a:xfrm>
            <a:off x="11545712"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8FD049B-19E5-4A8E-B030-C7788E618819}"/>
              </a:ext>
            </a:extLst>
          </p:cNvPr>
          <p:cNvCxnSpPr>
            <a:cxnSpLocks/>
          </p:cNvCxnSpPr>
          <p:nvPr/>
        </p:nvCxnSpPr>
        <p:spPr>
          <a:xfrm>
            <a:off x="479485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513ADFD-7853-4201-80CF-0F7726B8D4B6}"/>
              </a:ext>
            </a:extLst>
          </p:cNvPr>
          <p:cNvCxnSpPr>
            <a:cxnSpLocks/>
          </p:cNvCxnSpPr>
          <p:nvPr/>
        </p:nvCxnSpPr>
        <p:spPr>
          <a:xfrm>
            <a:off x="76661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BC9D42A-CF9D-4226-8701-DC63A78FA2D9}"/>
              </a:ext>
            </a:extLst>
          </p:cNvPr>
          <p:cNvCxnSpPr>
            <a:cxnSpLocks/>
          </p:cNvCxnSpPr>
          <p:nvPr/>
        </p:nvCxnSpPr>
        <p:spPr>
          <a:xfrm>
            <a:off x="7382615"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D17FB07-9E25-4395-9E7D-C037E8DE0318}"/>
              </a:ext>
            </a:extLst>
          </p:cNvPr>
          <p:cNvCxnSpPr>
            <a:cxnSpLocks/>
          </p:cNvCxnSpPr>
          <p:nvPr/>
        </p:nvCxnSpPr>
        <p:spPr>
          <a:xfrm>
            <a:off x="783423" y="2553206"/>
            <a:ext cx="6599192" cy="0"/>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A2CCCFE-E741-466A-BF9C-85C2DEC54CB3}"/>
              </a:ext>
            </a:extLst>
          </p:cNvPr>
          <p:cNvCxnSpPr/>
          <p:nvPr/>
        </p:nvCxnSpPr>
        <p:spPr>
          <a:xfrm>
            <a:off x="783423" y="5499701"/>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F7F15F0-0F11-430B-BC1A-42A08EC33D74}"/>
              </a:ext>
            </a:extLst>
          </p:cNvPr>
          <p:cNvCxnSpPr>
            <a:cxnSpLocks/>
          </p:cNvCxnSpPr>
          <p:nvPr/>
        </p:nvCxnSpPr>
        <p:spPr>
          <a:xfrm>
            <a:off x="861374" y="2803252"/>
            <a:ext cx="652124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408C6CC-31B2-4A36-B72B-0F64F6C515CB}"/>
              </a:ext>
            </a:extLst>
          </p:cNvPr>
          <p:cNvCxnSpPr>
            <a:cxnSpLocks/>
          </p:cNvCxnSpPr>
          <p:nvPr/>
        </p:nvCxnSpPr>
        <p:spPr>
          <a:xfrm>
            <a:off x="783423" y="4417486"/>
            <a:ext cx="4011433" cy="0"/>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9764660-F490-4CF3-8C3C-A3CEC89682BD}"/>
              </a:ext>
            </a:extLst>
          </p:cNvPr>
          <p:cNvCxnSpPr>
            <a:cxnSpLocks/>
          </p:cNvCxnSpPr>
          <p:nvPr/>
        </p:nvCxnSpPr>
        <p:spPr>
          <a:xfrm>
            <a:off x="861374" y="4558734"/>
            <a:ext cx="3933482"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BB1545F6-C109-4F37-A6C6-CAF0EB74FDCF}"/>
              </a:ext>
            </a:extLst>
          </p:cNvPr>
          <p:cNvCxnSpPr>
            <a:cxnSpLocks/>
          </p:cNvCxnSpPr>
          <p:nvPr/>
        </p:nvCxnSpPr>
        <p:spPr>
          <a:xfrm>
            <a:off x="861374" y="5647512"/>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5C799A41-B3D6-4103-B111-80DBE2FD9389}"/>
              </a:ext>
            </a:extLst>
          </p:cNvPr>
          <p:cNvSpPr txBox="1"/>
          <p:nvPr/>
        </p:nvSpPr>
        <p:spPr>
          <a:xfrm>
            <a:off x="975857" y="2780373"/>
            <a:ext cx="84940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Tenant ID</a:t>
            </a:r>
          </a:p>
        </p:txBody>
      </p:sp>
      <p:sp>
        <p:nvSpPr>
          <p:cNvPr id="71" name="TextBox 70">
            <a:extLst>
              <a:ext uri="{FF2B5EF4-FFF2-40B4-BE49-F238E27FC236}">
                <a16:creationId xmlns:a16="http://schemas.microsoft.com/office/drawing/2014/main" id="{1D29D27C-85D6-4F1A-B57B-D9D3C5F976B8}"/>
              </a:ext>
            </a:extLst>
          </p:cNvPr>
          <p:cNvSpPr txBox="1"/>
          <p:nvPr/>
        </p:nvSpPr>
        <p:spPr>
          <a:xfrm>
            <a:off x="2291349" y="4075663"/>
            <a:ext cx="2159822" cy="350865"/>
          </a:xfrm>
          <a:prstGeom prst="rect">
            <a:avLst/>
          </a:prstGeom>
          <a:noFill/>
        </p:spPr>
        <p:txBody>
          <a:bodyPr wrap="none" lIns="91440" tIns="91440" rIns="91440" bIns="91440" rtlCol="0" anchor="ctr">
            <a:spAutoFit/>
          </a:bodyPr>
          <a:lstStyle/>
          <a:p>
            <a:pPr>
              <a:lnSpc>
                <a:spcPct val="90000"/>
              </a:lnSpc>
              <a:spcAft>
                <a:spcPts val="600"/>
              </a:spcAft>
            </a:pPr>
            <a:r>
              <a:rPr lang="fr-FR" sz="1200" i="1" dirty="0">
                <a:solidFill>
                  <a:schemeClr val="tx2"/>
                </a:solidFill>
              </a:rPr>
              <a:t>?</a:t>
            </a:r>
            <a:r>
              <a:rPr lang="fr-FR" sz="1200" i="1" dirty="0" err="1">
                <a:solidFill>
                  <a:schemeClr val="tx2"/>
                </a:solidFill>
              </a:rPr>
              <a:t>client_id</a:t>
            </a:r>
            <a:r>
              <a:rPr lang="fr-FR" sz="1200" i="1" dirty="0">
                <a:solidFill>
                  <a:schemeClr val="tx2"/>
                </a:solidFill>
              </a:rPr>
              <a:t>=…&amp;</a:t>
            </a:r>
            <a:r>
              <a:rPr lang="fr-FR" sz="1200" i="1" dirty="0" err="1">
                <a:solidFill>
                  <a:schemeClr val="tx2"/>
                </a:solidFill>
              </a:rPr>
              <a:t>client_secret</a:t>
            </a:r>
            <a:r>
              <a:rPr lang="fr-FR" sz="1200" i="1" dirty="0">
                <a:solidFill>
                  <a:schemeClr val="tx2"/>
                </a:solidFill>
              </a:rPr>
              <a:t>=…</a:t>
            </a:r>
          </a:p>
        </p:txBody>
      </p:sp>
      <p:sp>
        <p:nvSpPr>
          <p:cNvPr id="72" name="TextBox 71">
            <a:extLst>
              <a:ext uri="{FF2B5EF4-FFF2-40B4-BE49-F238E27FC236}">
                <a16:creationId xmlns:a16="http://schemas.microsoft.com/office/drawing/2014/main" id="{232BBC6C-4E8E-451C-A4B7-C97DDCF2BFBB}"/>
              </a:ext>
            </a:extLst>
          </p:cNvPr>
          <p:cNvSpPr txBox="1"/>
          <p:nvPr/>
        </p:nvSpPr>
        <p:spPr>
          <a:xfrm>
            <a:off x="975857" y="4567074"/>
            <a:ext cx="1081963"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endParaRPr lang="en-US" sz="1200" dirty="0">
              <a:solidFill>
                <a:schemeClr val="tx2"/>
              </a:solidFill>
              <a:latin typeface="+mj-lt"/>
            </a:endParaRPr>
          </a:p>
        </p:txBody>
      </p:sp>
      <p:sp>
        <p:nvSpPr>
          <p:cNvPr id="73" name="TextBox 72">
            <a:extLst>
              <a:ext uri="{FF2B5EF4-FFF2-40B4-BE49-F238E27FC236}">
                <a16:creationId xmlns:a16="http://schemas.microsoft.com/office/drawing/2014/main" id="{B7575FA6-8745-49EB-BB15-8AA049652EFA}"/>
              </a:ext>
            </a:extLst>
          </p:cNvPr>
          <p:cNvSpPr txBox="1"/>
          <p:nvPr/>
        </p:nvSpPr>
        <p:spPr>
          <a:xfrm>
            <a:off x="6561509" y="5178452"/>
            <a:ext cx="2019014"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/v1.0/user     (access token)</a:t>
            </a:r>
          </a:p>
        </p:txBody>
      </p:sp>
      <p:sp>
        <p:nvSpPr>
          <p:cNvPr id="74" name="TextBox 73">
            <a:extLst>
              <a:ext uri="{FF2B5EF4-FFF2-40B4-BE49-F238E27FC236}">
                <a16:creationId xmlns:a16="http://schemas.microsoft.com/office/drawing/2014/main" id="{8A2E3A7E-E8B4-411F-8697-BEBD1641A3E8}"/>
              </a:ext>
            </a:extLst>
          </p:cNvPr>
          <p:cNvSpPr txBox="1"/>
          <p:nvPr/>
        </p:nvSpPr>
        <p:spPr>
          <a:xfrm>
            <a:off x="975857" y="5619812"/>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All users in directory</a:t>
            </a:r>
          </a:p>
        </p:txBody>
      </p:sp>
      <p:sp>
        <p:nvSpPr>
          <p:cNvPr id="78" name="TextBox 77">
            <a:extLst>
              <a:ext uri="{FF2B5EF4-FFF2-40B4-BE49-F238E27FC236}">
                <a16:creationId xmlns:a16="http://schemas.microsoft.com/office/drawing/2014/main" id="{88C64631-28BB-47C5-907A-BA6CD478143D}"/>
              </a:ext>
            </a:extLst>
          </p:cNvPr>
          <p:cNvSpPr txBox="1"/>
          <p:nvPr/>
        </p:nvSpPr>
        <p:spPr>
          <a:xfrm>
            <a:off x="2275565" y="2220140"/>
            <a:ext cx="2100640" cy="350865"/>
          </a:xfrm>
          <a:prstGeom prst="rect">
            <a:avLst/>
          </a:prstGeom>
          <a:noFill/>
        </p:spPr>
        <p:txBody>
          <a:bodyPr wrap="none" lIns="91440" tIns="91440" rIns="91440" bIns="91440" rtlCol="0" anchor="ctr">
            <a:spAutoFit/>
          </a:bodyPr>
          <a:lstStyle/>
          <a:p>
            <a:pPr>
              <a:lnSpc>
                <a:spcPct val="90000"/>
              </a:lnSpc>
              <a:spcAft>
                <a:spcPts val="600"/>
              </a:spcAft>
            </a:pPr>
            <a:r>
              <a:rPr lang="fr-FR" sz="1200" i="1" dirty="0">
                <a:solidFill>
                  <a:schemeClr val="tx2"/>
                </a:solidFill>
              </a:rPr>
              <a:t>?</a:t>
            </a:r>
            <a:r>
              <a:rPr lang="fr-FR" sz="1200" i="1" dirty="0" err="1">
                <a:solidFill>
                  <a:schemeClr val="tx2"/>
                </a:solidFill>
              </a:rPr>
              <a:t>client_id</a:t>
            </a:r>
            <a:r>
              <a:rPr lang="fr-FR" sz="1200" i="1" dirty="0">
                <a:solidFill>
                  <a:schemeClr val="tx2"/>
                </a:solidFill>
              </a:rPr>
              <a:t>=…&amp;</a:t>
            </a:r>
            <a:r>
              <a:rPr lang="fr-FR" sz="1200" i="1" dirty="0" err="1">
                <a:solidFill>
                  <a:schemeClr val="tx2"/>
                </a:solidFill>
              </a:rPr>
              <a:t>redirect_uri</a:t>
            </a:r>
            <a:r>
              <a:rPr lang="fr-FR" sz="1200" i="1" dirty="0">
                <a:solidFill>
                  <a:schemeClr val="tx2"/>
                </a:solidFill>
              </a:rPr>
              <a:t>=…</a:t>
            </a:r>
          </a:p>
        </p:txBody>
      </p:sp>
    </p:spTree>
    <p:extLst>
      <p:ext uri="{BB962C8B-B14F-4D97-AF65-F5344CB8AC3E}">
        <p14:creationId xmlns:p14="http://schemas.microsoft.com/office/powerpoint/2010/main" val="1647602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53B65A-73F1-4E58-82E1-2995949BD8E7}"/>
              </a:ext>
            </a:extLst>
          </p:cNvPr>
          <p:cNvSpPr/>
          <p:nvPr/>
        </p:nvSpPr>
        <p:spPr bwMode="auto">
          <a:xfrm>
            <a:off x="0" y="1503947"/>
            <a:ext cx="12436475" cy="4824664"/>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Client credentials grant</a:t>
            </a:r>
          </a:p>
        </p:txBody>
      </p:sp>
      <p:sp>
        <p:nvSpPr>
          <p:cNvPr id="3" name="Rectangle 2"/>
          <p:cNvSpPr/>
          <p:nvPr/>
        </p:nvSpPr>
        <p:spPr>
          <a:xfrm>
            <a:off x="465138" y="1776608"/>
            <a:ext cx="10108504" cy="2031325"/>
          </a:xfrm>
          <a:prstGeom prst="rect">
            <a:avLst/>
          </a:prstGeom>
          <a:ln>
            <a:noFill/>
          </a:ln>
        </p:spPr>
        <p:txBody>
          <a:bodyPr wrap="square">
            <a:spAutoFit/>
          </a:bodyPr>
          <a:lstStyle/>
          <a:p>
            <a:r>
              <a:rPr lang="en-US" sz="1600" dirty="0">
                <a:latin typeface="+mj-lt"/>
              </a:rPr>
              <a:t>POST</a:t>
            </a:r>
            <a:r>
              <a:rPr lang="en-US" dirty="0">
                <a:latin typeface="Consolas" panose="020B0609020204030204" pitchFamily="49" charset="0"/>
              </a:rPr>
              <a:t> </a:t>
            </a:r>
            <a:r>
              <a:rPr lang="en-US" dirty="0">
                <a:latin typeface="Consolas" panose="020B0609020204030204" pitchFamily="49" charset="0"/>
                <a:hlinkClick r:id="rId2"/>
              </a:rPr>
              <a:t>https://login.microsoftonline.com/common/oauth2/v2.0/token</a:t>
            </a:r>
            <a:endParaRPr lang="en-US" dirty="0">
              <a:latin typeface="Consolas" panose="020B0609020204030204" pitchFamily="49" charset="0"/>
            </a:endParaRPr>
          </a:p>
          <a:p>
            <a:endParaRPr lang="en-US" dirty="0">
              <a:latin typeface="Consolas" panose="020B0609020204030204" pitchFamily="49" charset="0"/>
            </a:endParaRPr>
          </a:p>
          <a:p>
            <a:r>
              <a:rPr lang="en-US" dirty="0" err="1">
                <a:latin typeface="Consolas" panose="020B0609020204030204" pitchFamily="49" charset="0"/>
              </a:rPr>
              <a:t>client_id</a:t>
            </a:r>
            <a:r>
              <a:rPr lang="en-US" dirty="0">
                <a:latin typeface="Consolas" panose="020B0609020204030204" pitchFamily="49" charset="0"/>
              </a:rPr>
              <a:t>=91430f7a-0e23-4e0a-8984-d2e388caba28</a:t>
            </a:r>
          </a:p>
          <a:p>
            <a:r>
              <a:rPr lang="en-US" dirty="0">
                <a:latin typeface="Consolas" panose="020B0609020204030204" pitchFamily="49" charset="0"/>
              </a:rPr>
              <a:t>&amp;scope=</a:t>
            </a:r>
            <a:r>
              <a:rPr lang="en-US" dirty="0" err="1">
                <a:latin typeface="Consolas" panose="020B0609020204030204" pitchFamily="49" charset="0"/>
              </a:rPr>
              <a:t>offline_access+openid+profile+User.Read+User.ReadBasic.All</a:t>
            </a:r>
            <a:endParaRPr lang="en-US" dirty="0">
              <a:latin typeface="Consolas" panose="020B0609020204030204" pitchFamily="49" charset="0"/>
            </a:endParaRPr>
          </a:p>
          <a:p>
            <a:r>
              <a:rPr lang="en-US" dirty="0">
                <a:latin typeface="Consolas" panose="020B0609020204030204" pitchFamily="49" charset="0"/>
              </a:rPr>
              <a:t>&amp;</a:t>
            </a:r>
            <a:r>
              <a:rPr lang="en-US" dirty="0" err="1">
                <a:latin typeface="Consolas" panose="020B0609020204030204" pitchFamily="49" charset="0"/>
              </a:rPr>
              <a:t>grant_type</a:t>
            </a:r>
            <a:r>
              <a:rPr lang="en-US" dirty="0">
                <a:latin typeface="Consolas" panose="020B0609020204030204" pitchFamily="49" charset="0"/>
              </a:rPr>
              <a:t>=</a:t>
            </a:r>
            <a:r>
              <a:rPr lang="en-US" dirty="0" err="1">
                <a:latin typeface="Consolas" panose="020B0609020204030204" pitchFamily="49" charset="0"/>
              </a:rPr>
              <a:t>authorization_code</a:t>
            </a:r>
            <a:endParaRPr lang="en-US" dirty="0">
              <a:latin typeface="Consolas" panose="020B0609020204030204" pitchFamily="49" charset="0"/>
            </a:endParaRPr>
          </a:p>
          <a:p>
            <a:r>
              <a:rPr lang="en-US" dirty="0">
                <a:latin typeface="Consolas" panose="020B0609020204030204" pitchFamily="49" charset="0"/>
              </a:rPr>
              <a:t>&amp;code=OAQABA…w3f2xa_SgIAA</a:t>
            </a:r>
          </a:p>
          <a:p>
            <a:r>
              <a:rPr lang="en-US" dirty="0">
                <a:latin typeface="Consolas" panose="020B0609020204030204" pitchFamily="49" charset="0"/>
              </a:rPr>
              <a:t>&amp;</a:t>
            </a:r>
            <a:r>
              <a:rPr lang="en-US" dirty="0" err="1">
                <a:latin typeface="Consolas" panose="020B0609020204030204" pitchFamily="49" charset="0"/>
              </a:rPr>
              <a:t>redirect_uri</a:t>
            </a:r>
            <a:r>
              <a:rPr lang="en-US" dirty="0">
                <a:latin typeface="Consolas" panose="020B0609020204030204" pitchFamily="49" charset="0"/>
              </a:rPr>
              <a:t>=urn%3Aietf%3Awg%3Aoauth%3A2.0%3Aoob</a:t>
            </a:r>
          </a:p>
        </p:txBody>
      </p:sp>
      <p:sp>
        <p:nvSpPr>
          <p:cNvPr id="7" name="Rectangle 6"/>
          <p:cNvSpPr/>
          <p:nvPr/>
        </p:nvSpPr>
        <p:spPr>
          <a:xfrm>
            <a:off x="465138" y="4080594"/>
            <a:ext cx="10108504" cy="2031325"/>
          </a:xfrm>
          <a:prstGeom prst="rect">
            <a:avLst/>
          </a:prstGeom>
          <a:ln>
            <a:noFill/>
          </a:ln>
        </p:spPr>
        <p:txBody>
          <a:bodyPr wrap="square">
            <a:spAutoFit/>
          </a:bodyPr>
          <a:lstStyle/>
          <a:p>
            <a:r>
              <a:rPr lang="en-US" dirty="0">
                <a:latin typeface="Consolas" panose="020B0609020204030204" pitchFamily="49" charset="0"/>
              </a:rPr>
              <a:t>HTTP/1.1 200 OK</a:t>
            </a:r>
          </a:p>
          <a:p>
            <a:endParaRPr lang="en-US" dirty="0">
              <a:latin typeface="Consolas" panose="020B0609020204030204" pitchFamily="49" charset="0"/>
            </a:endParaRPr>
          </a:p>
          <a:p>
            <a:r>
              <a:rPr lang="en-US" dirty="0">
                <a:latin typeface="Consolas" panose="020B0609020204030204" pitchFamily="49" charset="0"/>
              </a:rPr>
              <a:t>{"</a:t>
            </a:r>
            <a:r>
              <a:rPr lang="en-US" dirty="0" err="1">
                <a:latin typeface="Consolas" panose="020B0609020204030204" pitchFamily="49" charset="0"/>
              </a:rPr>
              <a:t>token_type":"Bearer</a:t>
            </a:r>
            <a:r>
              <a:rPr lang="en-US" dirty="0">
                <a:latin typeface="Consolas" panose="020B0609020204030204" pitchFamily="49" charset="0"/>
              </a:rPr>
              <a:t>",</a:t>
            </a:r>
          </a:p>
          <a:p>
            <a:r>
              <a:rPr lang="en-US" dirty="0">
                <a:latin typeface="Consolas" panose="020B0609020204030204" pitchFamily="49" charset="0"/>
              </a:rPr>
              <a:t>"scope":"</a:t>
            </a:r>
            <a:r>
              <a:rPr lang="en-US" dirty="0" err="1">
                <a:latin typeface="Consolas" panose="020B0609020204030204" pitchFamily="49" charset="0"/>
              </a:rPr>
              <a:t>Mail.Send</a:t>
            </a:r>
            <a:r>
              <a:rPr lang="en-US" dirty="0">
                <a:latin typeface="Consolas" panose="020B0609020204030204" pitchFamily="49" charset="0"/>
              </a:rPr>
              <a:t> </a:t>
            </a:r>
            <a:r>
              <a:rPr lang="en-US" dirty="0" err="1">
                <a:latin typeface="Consolas" panose="020B0609020204030204" pitchFamily="49" charset="0"/>
              </a:rPr>
              <a:t>User.Read</a:t>
            </a:r>
            <a:r>
              <a:rPr lang="en-US" dirty="0">
                <a:latin typeface="Consolas" panose="020B0609020204030204" pitchFamily="49" charset="0"/>
              </a:rPr>
              <a:t> </a:t>
            </a:r>
            <a:r>
              <a:rPr lang="en-US" dirty="0" err="1">
                <a:latin typeface="Consolas" panose="020B0609020204030204" pitchFamily="49" charset="0"/>
              </a:rPr>
              <a:t>User.ReadBasic.All</a:t>
            </a:r>
            <a:r>
              <a:rPr lang="en-US" dirty="0">
                <a:latin typeface="Consolas" panose="020B0609020204030204" pitchFamily="49" charset="0"/>
              </a:rPr>
              <a:t>",</a:t>
            </a:r>
          </a:p>
          <a:p>
            <a:r>
              <a:rPr lang="en-US" dirty="0">
                <a:latin typeface="Consolas" panose="020B0609020204030204" pitchFamily="49" charset="0"/>
              </a:rPr>
              <a:t>"expires_in":3599,</a:t>
            </a:r>
          </a:p>
          <a:p>
            <a:r>
              <a:rPr lang="en-US" dirty="0">
                <a:latin typeface="Consolas" panose="020B0609020204030204" pitchFamily="49" charset="0"/>
              </a:rPr>
              <a:t>"ext_expires_in":262800,</a:t>
            </a:r>
          </a:p>
          <a:p>
            <a:r>
              <a:rPr lang="en-US" dirty="0">
                <a:latin typeface="Consolas" panose="020B0609020204030204" pitchFamily="49" charset="0"/>
              </a:rPr>
              <a:t>"access_token":"6IkFRQUJBQUF…UFBQUFAB"}</a:t>
            </a:r>
          </a:p>
        </p:txBody>
      </p:sp>
    </p:spTree>
    <p:extLst>
      <p:ext uri="{BB962C8B-B14F-4D97-AF65-F5344CB8AC3E}">
        <p14:creationId xmlns:p14="http://schemas.microsoft.com/office/powerpoint/2010/main" val="1504934955"/>
      </p:ext>
    </p:extLst>
  </p:cSld>
  <p:clrMapOvr>
    <a:masterClrMapping/>
  </p:clrMapOvr>
  <p:transition>
    <p:fade/>
  </p:transition>
</p:sld>
</file>

<file path=ppt/theme/theme1.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2820</Words>
  <Application>Microsoft Macintosh PowerPoint</Application>
  <PresentationFormat>Custom</PresentationFormat>
  <Paragraphs>313</Paragraphs>
  <Slides>18</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Consolas</vt:lpstr>
      <vt:lpstr>Lucida Console</vt:lpstr>
      <vt:lpstr>Segoe UI</vt:lpstr>
      <vt:lpstr>Segoe UI Light</vt:lpstr>
      <vt:lpstr>Segoe UI Semibold</vt:lpstr>
      <vt:lpstr>Wingdings</vt:lpstr>
      <vt:lpstr>1_Office 365 PPT Template - 2017</vt:lpstr>
      <vt:lpstr>Authenticate and  connect with  Microsoft Graph</vt:lpstr>
      <vt:lpstr>Protocols in the v2.0 endpoint</vt:lpstr>
      <vt:lpstr>Mobile and native applications – authorization code grant and v2 endpoint</vt:lpstr>
      <vt:lpstr>Using MSAL with mobile and native applications</vt:lpstr>
      <vt:lpstr>JavaScript applications – implicit grant and v2 endpoint</vt:lpstr>
      <vt:lpstr>Implicit grant</vt:lpstr>
      <vt:lpstr>Using MSAL Library with JavaScript applications</vt:lpstr>
      <vt:lpstr>Daemon applications – client credentials grant</vt:lpstr>
      <vt:lpstr>Client credentials grant</vt:lpstr>
      <vt:lpstr>Using MSAL Library with server to server</vt:lpstr>
      <vt:lpstr>OpenID Connect and the v2.0 endpoint</vt:lpstr>
      <vt:lpstr>OpenID Connect</vt:lpstr>
      <vt:lpstr>OWIN OpenID Connect middleware and v2 endpoint</vt:lpstr>
      <vt:lpstr>Using MSAL with ASP.NET MVC applications</vt:lpstr>
      <vt:lpstr>Demo </vt:lpstr>
      <vt:lpstr>Summary</vt:lpstr>
      <vt:lpstr>Thank you</vt:lpstr>
      <vt:lpstr>PowerPoint Presentation</vt:lpstr>
    </vt:vector>
  </TitlesOfParts>
  <Manager/>
  <Company/>
  <LinksUpToDate>false</LinksUpToDate>
  <SharedDoc>false</SharedDoc>
  <HyperlinkBase/>
  <HyperlinksChanged>false</HyperlinksChanged>
  <AppVersion>16.0007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2017-10-16T13:18:58Z</dcterms:modified>
  <cp:category/>
</cp:coreProperties>
</file>